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9"/>
  </p:notesMasterIdLst>
  <p:sldIdLst>
    <p:sldId id="257" r:id="rId2"/>
    <p:sldId id="357" r:id="rId3"/>
    <p:sldId id="356" r:id="rId4"/>
    <p:sldId id="358" r:id="rId5"/>
    <p:sldId id="261" r:id="rId6"/>
    <p:sldId id="262" r:id="rId7"/>
    <p:sldId id="263" r:id="rId8"/>
    <p:sldId id="345" r:id="rId9"/>
    <p:sldId id="352" r:id="rId10"/>
    <p:sldId id="353" r:id="rId11"/>
    <p:sldId id="354" r:id="rId12"/>
    <p:sldId id="264" r:id="rId13"/>
    <p:sldId id="348" r:id="rId14"/>
    <p:sldId id="349" r:id="rId15"/>
    <p:sldId id="350" r:id="rId16"/>
    <p:sldId id="351" r:id="rId17"/>
    <p:sldId id="270" r:id="rId18"/>
    <p:sldId id="265" r:id="rId19"/>
    <p:sldId id="266" r:id="rId20"/>
    <p:sldId id="267" r:id="rId21"/>
    <p:sldId id="268" r:id="rId22"/>
    <p:sldId id="269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1" r:id="rId53"/>
    <p:sldId id="302" r:id="rId54"/>
    <p:sldId id="303" r:id="rId55"/>
    <p:sldId id="300" r:id="rId56"/>
    <p:sldId id="359" r:id="rId57"/>
    <p:sldId id="304" r:id="rId58"/>
    <p:sldId id="305" r:id="rId59"/>
    <p:sldId id="306" r:id="rId60"/>
    <p:sldId id="307" r:id="rId61"/>
    <p:sldId id="308" r:id="rId62"/>
    <p:sldId id="309" r:id="rId63"/>
    <p:sldId id="310" r:id="rId64"/>
    <p:sldId id="311" r:id="rId65"/>
    <p:sldId id="312" r:id="rId66"/>
    <p:sldId id="313" r:id="rId67"/>
    <p:sldId id="314" r:id="rId68"/>
    <p:sldId id="315" r:id="rId69"/>
    <p:sldId id="316" r:id="rId70"/>
    <p:sldId id="317" r:id="rId71"/>
    <p:sldId id="318" r:id="rId72"/>
    <p:sldId id="319" r:id="rId73"/>
    <p:sldId id="320" r:id="rId74"/>
    <p:sldId id="321" r:id="rId75"/>
    <p:sldId id="322" r:id="rId76"/>
    <p:sldId id="323" r:id="rId77"/>
    <p:sldId id="324" r:id="rId78"/>
    <p:sldId id="325" r:id="rId79"/>
    <p:sldId id="326" r:id="rId80"/>
    <p:sldId id="327" r:id="rId81"/>
    <p:sldId id="328" r:id="rId82"/>
    <p:sldId id="329" r:id="rId83"/>
    <p:sldId id="330" r:id="rId84"/>
    <p:sldId id="331" r:id="rId85"/>
    <p:sldId id="332" r:id="rId86"/>
    <p:sldId id="333" r:id="rId87"/>
    <p:sldId id="334" r:id="rId88"/>
    <p:sldId id="335" r:id="rId89"/>
    <p:sldId id="336" r:id="rId90"/>
    <p:sldId id="337" r:id="rId91"/>
    <p:sldId id="338" r:id="rId92"/>
    <p:sldId id="339" r:id="rId93"/>
    <p:sldId id="340" r:id="rId94"/>
    <p:sldId id="341" r:id="rId95"/>
    <p:sldId id="342" r:id="rId96"/>
    <p:sldId id="343" r:id="rId97"/>
    <p:sldId id="344" r:id="rId98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117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30FC2D-4835-4934-9E01-6982598F7C9A}" type="datetimeFigureOut">
              <a:rPr lang="fi-FI" smtClean="0"/>
              <a:pPr/>
              <a:t>25.6.2013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D51742-493C-4F07-84DF-B1A515E8212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3059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652F9-5D8D-44FA-A84A-83A1F3A1CD62}" type="slidenum">
              <a:rPr lang="fi-FI" smtClean="0"/>
              <a:pPr/>
              <a:t>65</a:t>
            </a:fld>
            <a:endParaRPr lang="fi-F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73EE-4041-492F-BA0E-2F18D990949A}" type="datetimeFigureOut">
              <a:rPr lang="fi-FI" smtClean="0"/>
              <a:pPr/>
              <a:t>25.6.2013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73EE-4041-492F-BA0E-2F18D990949A}" type="datetimeFigureOut">
              <a:rPr lang="fi-FI" smtClean="0"/>
              <a:pPr/>
              <a:t>25.6.2013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73EE-4041-492F-BA0E-2F18D990949A}" type="datetimeFigureOut">
              <a:rPr lang="fi-FI" smtClean="0"/>
              <a:pPr/>
              <a:t>25.6.2013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0A5DF-A321-4EDF-804D-680B296B76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73EE-4041-492F-BA0E-2F18D990949A}" type="datetimeFigureOut">
              <a:rPr lang="fi-FI" smtClean="0"/>
              <a:pPr/>
              <a:t>25.6.2013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73EE-4041-492F-BA0E-2F18D990949A}" type="datetimeFigureOut">
              <a:rPr lang="fi-FI" smtClean="0"/>
              <a:pPr/>
              <a:t>25.6.2013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73EE-4041-492F-BA0E-2F18D990949A}" type="datetimeFigureOut">
              <a:rPr lang="fi-FI" smtClean="0"/>
              <a:pPr/>
              <a:t>25.6.2013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73EE-4041-492F-BA0E-2F18D990949A}" type="datetimeFigureOut">
              <a:rPr lang="fi-FI" smtClean="0"/>
              <a:pPr/>
              <a:t>25.6.2013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73EE-4041-492F-BA0E-2F18D990949A}" type="datetimeFigureOut">
              <a:rPr lang="fi-FI" smtClean="0"/>
              <a:pPr/>
              <a:t>25.6.2013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73EE-4041-492F-BA0E-2F18D990949A}" type="datetimeFigureOut">
              <a:rPr lang="fi-FI" smtClean="0"/>
              <a:pPr/>
              <a:t>25.6.2013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73EE-4041-492F-BA0E-2F18D990949A}" type="datetimeFigureOut">
              <a:rPr lang="fi-FI" smtClean="0"/>
              <a:pPr/>
              <a:t>25.6.2013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673EE-4041-492F-BA0E-2F18D990949A}" type="datetimeFigureOut">
              <a:rPr lang="fi-FI" smtClean="0"/>
              <a:pPr/>
              <a:t>25.6.2013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673EE-4041-492F-BA0E-2F18D990949A}" type="datetimeFigureOut">
              <a:rPr lang="fi-FI" smtClean="0"/>
              <a:pPr/>
              <a:t>25.6.2013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A2528-BFCE-4DA1-8CA6-E7CCE78C7A79}" type="slidenum">
              <a:rPr lang="fi-FI" smtClean="0"/>
              <a:pPr/>
              <a:t>‹#›</a:t>
            </a:fld>
            <a:endParaRPr lang="fi-FI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6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20110705_55.jpg.p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303118" y="0"/>
            <a:ext cx="8840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b="1" dirty="0" smtClean="0">
                <a:solidFill>
                  <a:schemeClr val="bg1"/>
                </a:solidFill>
              </a:rPr>
              <a:t>Pientalorakentamisen parempi tulevaisuus</a:t>
            </a:r>
            <a:endParaRPr lang="fi-FI" sz="2800" b="1" dirty="0">
              <a:solidFill>
                <a:schemeClr val="bg1"/>
              </a:solidFill>
            </a:endParaRPr>
          </a:p>
        </p:txBody>
      </p:sp>
      <p:sp>
        <p:nvSpPr>
          <p:cNvPr id="4" name="Tekstikehys 3"/>
          <p:cNvSpPr txBox="1"/>
          <p:nvPr/>
        </p:nvSpPr>
        <p:spPr>
          <a:xfrm>
            <a:off x="4719391" y="6519446"/>
            <a:ext cx="44246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Panu Kaila, arkkitehti SAFA       2013</a:t>
            </a:r>
            <a:endParaRPr lang="fi-FI" sz="1600" b="1" dirty="0"/>
          </a:p>
        </p:txBody>
      </p:sp>
      <p:sp>
        <p:nvSpPr>
          <p:cNvPr id="5" name="Tekstikehys 4"/>
          <p:cNvSpPr txBox="1"/>
          <p:nvPr/>
        </p:nvSpPr>
        <p:spPr>
          <a:xfrm>
            <a:off x="285720" y="428604"/>
            <a:ext cx="8858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err="1" smtClean="0">
                <a:solidFill>
                  <a:schemeClr val="bg1"/>
                </a:solidFill>
              </a:rPr>
              <a:t>Luomura</a:t>
            </a:r>
            <a:r>
              <a:rPr lang="fi-FI" b="1" dirty="0" smtClean="0">
                <a:solidFill>
                  <a:schemeClr val="bg1"/>
                </a:solidFill>
              </a:rPr>
              <a:t> Ry               </a:t>
            </a:r>
            <a:r>
              <a:rPr lang="fi-FI" b="1" dirty="0" err="1" smtClean="0">
                <a:solidFill>
                  <a:schemeClr val="bg1"/>
                </a:solidFill>
              </a:rPr>
              <a:t>Rönnviikin</a:t>
            </a:r>
            <a:r>
              <a:rPr lang="fi-FI" b="1" dirty="0" smtClean="0">
                <a:solidFill>
                  <a:schemeClr val="bg1"/>
                </a:solidFill>
              </a:rPr>
              <a:t> Viinitila, Pälkäne               9.2.2013</a:t>
            </a:r>
            <a:endParaRPr lang="fi-FI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20080901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37048" cy="6733032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5643570" y="0"/>
            <a:ext cx="252024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Helsingin Sanomat</a:t>
            </a:r>
          </a:p>
          <a:p>
            <a:r>
              <a:rPr lang="fi-FI" sz="1600" b="1" dirty="0" smtClean="0"/>
              <a:t>6.8.2008</a:t>
            </a:r>
          </a:p>
          <a:p>
            <a:endParaRPr lang="fi-FI" sz="1600" b="1" dirty="0" smtClean="0"/>
          </a:p>
          <a:p>
            <a:endParaRPr lang="fi-FI" sz="1600" b="1" dirty="0" smtClean="0"/>
          </a:p>
          <a:p>
            <a:endParaRPr lang="fi-FI" sz="1600" b="1" dirty="0" smtClean="0"/>
          </a:p>
          <a:p>
            <a:endParaRPr lang="fi-FI" sz="1600" b="1" dirty="0" smtClean="0"/>
          </a:p>
          <a:p>
            <a:endParaRPr lang="fi-FI" sz="1600" b="1" dirty="0" smtClean="0"/>
          </a:p>
          <a:p>
            <a:endParaRPr lang="fi-FI" sz="1600" b="1" dirty="0" smtClean="0"/>
          </a:p>
          <a:p>
            <a:endParaRPr lang="fi-FI" sz="1600" b="1" dirty="0" smtClean="0"/>
          </a:p>
          <a:p>
            <a:endParaRPr lang="fi-FI" sz="1600" b="1" dirty="0" smtClean="0"/>
          </a:p>
          <a:p>
            <a:endParaRPr lang="fi-FI" sz="1600" b="1" dirty="0" smtClean="0"/>
          </a:p>
          <a:p>
            <a:endParaRPr lang="fi-FI" sz="1600" b="1" dirty="0" smtClean="0"/>
          </a:p>
          <a:p>
            <a:endParaRPr lang="fi-FI" sz="1600" b="1" dirty="0" smtClean="0"/>
          </a:p>
          <a:p>
            <a:endParaRPr lang="fi-FI" sz="1600" b="1" dirty="0" smtClean="0"/>
          </a:p>
          <a:p>
            <a:endParaRPr lang="fi-FI" sz="1600" b="1" dirty="0" smtClean="0"/>
          </a:p>
          <a:p>
            <a:r>
              <a:rPr lang="fi-FI" sz="1600" b="1" dirty="0" smtClean="0"/>
              <a:t>”Nykyinen koulu on </a:t>
            </a:r>
          </a:p>
          <a:p>
            <a:r>
              <a:rPr lang="fi-FI" sz="1600" b="1" dirty="0" smtClean="0"/>
              <a:t>yksinkertaisesti</a:t>
            </a:r>
          </a:p>
          <a:p>
            <a:r>
              <a:rPr lang="fi-FI" sz="1600" b="1" dirty="0" smtClean="0"/>
              <a:t>rakennettu väärin.”</a:t>
            </a:r>
            <a:endParaRPr lang="fi-FI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20091115_10.jpg.p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kstikehys 3"/>
          <p:cNvSpPr txBox="1"/>
          <p:nvPr/>
        </p:nvSpPr>
        <p:spPr>
          <a:xfrm>
            <a:off x="2823039" y="4714884"/>
            <a:ext cx="6320961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HOMEKOULUT JA –TALOT ON RAKENNETTU</a:t>
            </a:r>
          </a:p>
          <a:p>
            <a:r>
              <a:rPr lang="fi-FI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RAKENNUSASETUKSEN MÄÄRÄYSTEN MUKAAN,</a:t>
            </a:r>
          </a:p>
          <a:p>
            <a:r>
              <a:rPr lang="fi-FI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”NOUDATTAEN HYVÄÄ RAKENTAMISTAPAA” </a:t>
            </a:r>
          </a:p>
          <a:p>
            <a:r>
              <a:rPr lang="fi-FI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JA ”TERVEYSHAITTOJA VÄLTTÄEN”.</a:t>
            </a:r>
          </a:p>
          <a:p>
            <a:endParaRPr lang="fi-FI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fi-FI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MYÖS TULEVAT.</a:t>
            </a:r>
            <a:endParaRPr lang="fi-FI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kstikehys 5"/>
          <p:cNvSpPr txBox="1"/>
          <p:nvPr/>
        </p:nvSpPr>
        <p:spPr>
          <a:xfrm>
            <a:off x="7050961" y="6519446"/>
            <a:ext cx="2093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Helsinki     2009</a:t>
            </a:r>
            <a:endParaRPr lang="fi-FI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975350"/>
          </a:xfrm>
          <a:noFill/>
        </p:spPr>
      </p:pic>
      <p:sp>
        <p:nvSpPr>
          <p:cNvPr id="3" name="Tekstikehys 2"/>
          <p:cNvSpPr txBox="1"/>
          <p:nvPr/>
        </p:nvSpPr>
        <p:spPr>
          <a:xfrm>
            <a:off x="2343740" y="6519446"/>
            <a:ext cx="6800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Kärsämäen 1980-luvulla rakennettu koulukeskus     2006</a:t>
            </a:r>
            <a:endParaRPr lang="fi-FI" sz="1600" b="1" dirty="0"/>
          </a:p>
        </p:txBody>
      </p:sp>
      <p:sp>
        <p:nvSpPr>
          <p:cNvPr id="4" name="Tekstikehys 3"/>
          <p:cNvSpPr txBox="1"/>
          <p:nvPr/>
        </p:nvSpPr>
        <p:spPr>
          <a:xfrm>
            <a:off x="0" y="6072206"/>
            <a:ext cx="7024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HS 19.3.2012: Sisäilmasto-ongelmista kärsii 1000 koulua.</a:t>
            </a:r>
            <a:endParaRPr lang="fi-FI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yleis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28604"/>
            <a:ext cx="9144000" cy="6100763"/>
          </a:xfrm>
          <a:noFill/>
        </p:spPr>
      </p:pic>
      <p:sp>
        <p:nvSpPr>
          <p:cNvPr id="5" name="Tekstikehys 4"/>
          <p:cNvSpPr txBox="1"/>
          <p:nvPr/>
        </p:nvSpPr>
        <p:spPr>
          <a:xfrm>
            <a:off x="6367278" y="0"/>
            <a:ext cx="2638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Pientalo ennen 1960.</a:t>
            </a:r>
            <a:endParaRPr lang="fi-FI" sz="1600" b="1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642978" y="6519446"/>
            <a:ext cx="75010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i-FI" sz="1600" b="1" dirty="0"/>
              <a:t>Liisa Kaila, </a:t>
            </a:r>
            <a:r>
              <a:rPr lang="fi-FI" sz="1600" b="1" dirty="0" err="1" smtClean="0"/>
              <a:t>Pankakosken</a:t>
            </a:r>
            <a:r>
              <a:rPr lang="fi-FI" sz="1600" b="1" dirty="0" smtClean="0"/>
              <a:t> tehtaiden virkamiestalo, 1946     </a:t>
            </a:r>
            <a:r>
              <a:rPr lang="fi-FI" sz="1600" b="1" dirty="0"/>
              <a:t>2001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20110828_43.jpg.p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-25"/>
            <a:ext cx="5148290" cy="6864386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6367278" y="0"/>
            <a:ext cx="27767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Pientalo 1960 jälkeen.</a:t>
            </a:r>
            <a:endParaRPr lang="fi-FI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w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357214"/>
            <a:ext cx="9144000" cy="6100763"/>
          </a:xfrm>
          <a:noFill/>
          <a:ln/>
        </p:spPr>
      </p:pic>
      <p:sp>
        <p:nvSpPr>
          <p:cNvPr id="5" name="Tekstikehys 4"/>
          <p:cNvSpPr txBox="1"/>
          <p:nvPr/>
        </p:nvSpPr>
        <p:spPr>
          <a:xfrm>
            <a:off x="4065054" y="6519446"/>
            <a:ext cx="5078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Espoon  ruots. </a:t>
            </a:r>
            <a:r>
              <a:rPr lang="fi-FI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srk:n</a:t>
            </a:r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pappila, 1853     1999</a:t>
            </a:r>
            <a:endParaRPr lang="fi-FI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kstikehys 7"/>
          <p:cNvSpPr txBox="1"/>
          <p:nvPr/>
        </p:nvSpPr>
        <p:spPr>
          <a:xfrm>
            <a:off x="4865265" y="428604"/>
            <a:ext cx="42787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Terve talo ensimmäiset 123 vuotta.</a:t>
            </a:r>
            <a:endParaRPr lang="fi-FI" sz="1600" b="1" dirty="0"/>
          </a:p>
        </p:txBody>
      </p:sp>
      <p:sp>
        <p:nvSpPr>
          <p:cNvPr id="6" name="Tekstikehys 5"/>
          <p:cNvSpPr txBox="1"/>
          <p:nvPr/>
        </p:nvSpPr>
        <p:spPr>
          <a:xfrm>
            <a:off x="0" y="5715016"/>
            <a:ext cx="45768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SAIRAS RAKENNUS –OIREYHTYMÄ</a:t>
            </a:r>
          </a:p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WHO (Maailman terveysjärjestö)1982</a:t>
            </a:r>
            <a:endParaRPr lang="fi-FI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kstikehys 6"/>
          <p:cNvSpPr txBox="1"/>
          <p:nvPr/>
        </p:nvSpPr>
        <p:spPr>
          <a:xfrm>
            <a:off x="4711376" y="0"/>
            <a:ext cx="4432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Pientalo peruskorjattu 1960 jälkeen.</a:t>
            </a:r>
            <a:endParaRPr lang="fi-FI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w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663849" y="0"/>
            <a:ext cx="4337275" cy="6500834"/>
          </a:xfrm>
          <a:noFill/>
          <a:ln/>
        </p:spPr>
      </p:pic>
      <p:pic>
        <p:nvPicPr>
          <p:cNvPr id="7174" name="Picture 6" descr="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357686" cy="6531028"/>
          </a:xfrm>
          <a:prstGeom prst="rect">
            <a:avLst/>
          </a:prstGeom>
          <a:noFill/>
        </p:spPr>
      </p:pic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428596" y="5143512"/>
            <a:ext cx="7983276" cy="107721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Restaurointi (mineraalivilla + höyrynsulkumuovi) </a:t>
            </a:r>
            <a:r>
              <a:rPr lang="fi-FI" sz="16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1975. </a:t>
            </a:r>
            <a:endParaRPr lang="fi-FI" sz="1600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fi-FI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Pappi sairastui homealtistukseen. Korjauksia homeen poistamiseksi</a:t>
            </a:r>
            <a:endParaRPr lang="fi-FI" sz="16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fi-FI" sz="16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1981, 1992, 1995, 1996, 1997 – </a:t>
            </a:r>
            <a:r>
              <a:rPr lang="fi-FI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suljettiin 1999.</a:t>
            </a:r>
          </a:p>
          <a:p>
            <a:r>
              <a:rPr lang="fi-FI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Perusteellinen kaikki pois -korjaus 2006.</a:t>
            </a:r>
            <a:endParaRPr lang="en-US" sz="16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kstikehys 6"/>
          <p:cNvSpPr txBox="1"/>
          <p:nvPr/>
        </p:nvSpPr>
        <p:spPr>
          <a:xfrm>
            <a:off x="4065054" y="6519446"/>
            <a:ext cx="5078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Espoon  ruots. </a:t>
            </a:r>
            <a:r>
              <a:rPr lang="fi-FI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srk:n</a:t>
            </a:r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pappila, 1853     1999</a:t>
            </a:r>
            <a:endParaRPr lang="fi-FI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w.fungi.050927 111.jpg.jpg.ppp.jp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615253" cy="2285992"/>
          </a:xfrm>
          <a:prstGeom prst="rect">
            <a:avLst/>
          </a:prstGeom>
        </p:spPr>
      </p:pic>
      <p:pic>
        <p:nvPicPr>
          <p:cNvPr id="7" name="Kuva 6" descr="w.fungi.050927 112.pp.jp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714884"/>
            <a:ext cx="4088406" cy="2143116"/>
          </a:xfrm>
          <a:prstGeom prst="rect">
            <a:avLst/>
          </a:prstGeom>
        </p:spPr>
      </p:pic>
      <p:pic>
        <p:nvPicPr>
          <p:cNvPr id="9" name="Kuva 8" descr="w.fungi.050927 048.pp.jp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71678"/>
            <a:ext cx="2082378" cy="2643206"/>
          </a:xfrm>
          <a:prstGeom prst="rect">
            <a:avLst/>
          </a:prstGeom>
        </p:spPr>
      </p:pic>
      <p:pic>
        <p:nvPicPr>
          <p:cNvPr id="10" name="Kuva 9" descr="w.fungi.050927 107.pp.jp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2199" y="1000108"/>
            <a:ext cx="3071801" cy="3983624"/>
          </a:xfrm>
          <a:prstGeom prst="rect">
            <a:avLst/>
          </a:prstGeom>
        </p:spPr>
      </p:pic>
      <p:pic>
        <p:nvPicPr>
          <p:cNvPr id="11" name="Kuva 10" descr="w.fungi.050927 106.pp.jpg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9058" y="5558389"/>
            <a:ext cx="2286016" cy="1299609"/>
          </a:xfrm>
          <a:prstGeom prst="rect">
            <a:avLst/>
          </a:prstGeom>
        </p:spPr>
      </p:pic>
      <p:pic>
        <p:nvPicPr>
          <p:cNvPr id="12" name="Kuva 11" descr="w.fungi.050927 113.pp.jpg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009" y="4927650"/>
            <a:ext cx="3428992" cy="1930350"/>
          </a:xfrm>
          <a:prstGeom prst="rect">
            <a:avLst/>
          </a:prstGeom>
        </p:spPr>
      </p:pic>
      <p:sp>
        <p:nvSpPr>
          <p:cNvPr id="14" name="Tekstikehys 13"/>
          <p:cNvSpPr txBox="1"/>
          <p:nvPr/>
        </p:nvSpPr>
        <p:spPr>
          <a:xfrm>
            <a:off x="2928926" y="0"/>
            <a:ext cx="27510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smtClean="0">
                <a:solidFill>
                  <a:srgbClr val="FF0000"/>
                </a:solidFill>
              </a:rPr>
              <a:t>Rakentamisen </a:t>
            </a:r>
          </a:p>
          <a:p>
            <a:r>
              <a:rPr lang="fi-FI" sz="2400" b="1" dirty="0" smtClean="0">
                <a:solidFill>
                  <a:srgbClr val="FF0000"/>
                </a:solidFill>
              </a:rPr>
              <a:t>hukattu </a:t>
            </a:r>
          </a:p>
          <a:p>
            <a:r>
              <a:rPr lang="fi-FI" sz="2400" b="1" dirty="0" smtClean="0">
                <a:solidFill>
                  <a:srgbClr val="FF0000"/>
                </a:solidFill>
              </a:rPr>
              <a:t>perinne</a:t>
            </a:r>
            <a:endParaRPr lang="fi-FI" sz="2400" b="1" dirty="0">
              <a:solidFill>
                <a:srgbClr val="FF0000"/>
              </a:solidFill>
            </a:endParaRPr>
          </a:p>
        </p:txBody>
      </p:sp>
      <p:sp>
        <p:nvSpPr>
          <p:cNvPr id="15" name="Tekstikehys 14"/>
          <p:cNvSpPr txBox="1"/>
          <p:nvPr/>
        </p:nvSpPr>
        <p:spPr>
          <a:xfrm>
            <a:off x="2143108" y="5643578"/>
            <a:ext cx="3930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b="1" dirty="0" smtClean="0">
                <a:solidFill>
                  <a:srgbClr val="FF0000"/>
                </a:solidFill>
              </a:rPr>
              <a:t>Suomussalmi, 24.3.2012   Panu Kaila</a:t>
            </a:r>
            <a:endParaRPr lang="fi-FI" sz="1400" b="1" dirty="0">
              <a:solidFill>
                <a:srgbClr val="FF0000"/>
              </a:solidFill>
            </a:endParaRPr>
          </a:p>
        </p:txBody>
      </p:sp>
      <p:pic>
        <p:nvPicPr>
          <p:cNvPr id="16" name="Kuva 15" descr="w.fungi.050927 105.pp.jpg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5008" y="1"/>
            <a:ext cx="3428992" cy="1587596"/>
          </a:xfrm>
          <a:prstGeom prst="rect">
            <a:avLst/>
          </a:prstGeom>
        </p:spPr>
      </p:pic>
      <p:pic>
        <p:nvPicPr>
          <p:cNvPr id="17" name="Kuva 16" descr="20120226_2.jpg.pp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670" y="-1"/>
            <a:ext cx="4071966" cy="6103175"/>
          </a:xfrm>
          <a:prstGeom prst="rect">
            <a:avLst/>
          </a:prstGeom>
        </p:spPr>
      </p:pic>
      <p:sp>
        <p:nvSpPr>
          <p:cNvPr id="21" name="Tekstikehys 20"/>
          <p:cNvSpPr txBox="1"/>
          <p:nvPr/>
        </p:nvSpPr>
        <p:spPr>
          <a:xfrm>
            <a:off x="2071670" y="4572008"/>
            <a:ext cx="4076757" cy="160043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400" b="1" dirty="0" smtClean="0"/>
              <a:t>”Esi-isämme, jotka rakensivat harja-</a:t>
            </a:r>
          </a:p>
          <a:p>
            <a:r>
              <a:rPr lang="fi-FI" sz="1400" b="1" dirty="0" err="1" smtClean="0"/>
              <a:t>kattoisia</a:t>
            </a:r>
            <a:r>
              <a:rPr lang="fi-FI" sz="1400" b="1" dirty="0" smtClean="0"/>
              <a:t> hirsitaloja, jotka hengittivät</a:t>
            </a:r>
          </a:p>
          <a:p>
            <a:r>
              <a:rPr lang="fi-FI" sz="1400" b="1" dirty="0" smtClean="0"/>
              <a:t>ja kestivät ilmastoamme, olivat ehkä</a:t>
            </a:r>
          </a:p>
          <a:p>
            <a:r>
              <a:rPr lang="fi-FI" sz="1400" b="1" dirty="0" smtClean="0"/>
              <a:t>parempia kuin nykyiset rakentajamme</a:t>
            </a:r>
          </a:p>
          <a:p>
            <a:r>
              <a:rPr lang="fi-FI" sz="1400" b="1" dirty="0" smtClean="0"/>
              <a:t>ja suunnittelijamme.”</a:t>
            </a:r>
          </a:p>
          <a:p>
            <a:r>
              <a:rPr lang="fi-FI" sz="1400" b="1" dirty="0" smtClean="0"/>
              <a:t>Ville Valtonen, ylilääkäri, HUS</a:t>
            </a:r>
          </a:p>
          <a:p>
            <a:r>
              <a:rPr lang="fi-FI" sz="1400" b="1" dirty="0" smtClean="0"/>
              <a:t>Sisäilmauutiset 2/2012</a:t>
            </a:r>
            <a:endParaRPr lang="fi-FI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20120301_3.jpg.p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0"/>
            <a:ext cx="2234882" cy="5072074"/>
          </a:xfrm>
          <a:prstGeom prst="rect">
            <a:avLst/>
          </a:prstGeom>
        </p:spPr>
      </p:pic>
      <p:sp>
        <p:nvSpPr>
          <p:cNvPr id="5" name="Tekstikehys 4"/>
          <p:cNvSpPr txBox="1"/>
          <p:nvPr/>
        </p:nvSpPr>
        <p:spPr>
          <a:xfrm>
            <a:off x="714348" y="5143512"/>
            <a:ext cx="54232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lauta ja sahanpuru                                           </a:t>
            </a:r>
          </a:p>
          <a:p>
            <a:r>
              <a:rPr lang="fi-FI" sz="1600" b="1" dirty="0" smtClean="0"/>
              <a:t>pahvit                                                        </a:t>
            </a:r>
          </a:p>
          <a:p>
            <a:r>
              <a:rPr lang="fi-FI" sz="1600" b="1" dirty="0" smtClean="0"/>
              <a:t>keitto- tai öljymaali                                         </a:t>
            </a:r>
          </a:p>
          <a:p>
            <a:r>
              <a:rPr lang="fi-FI" sz="1600" b="1" dirty="0" smtClean="0"/>
              <a:t>tuuletettu alapohja                                          </a:t>
            </a:r>
          </a:p>
          <a:p>
            <a:r>
              <a:rPr lang="fi-FI" sz="1600" b="1" dirty="0" smtClean="0"/>
              <a:t>luonnollinen ilmanvaihto	                     </a:t>
            </a:r>
          </a:p>
        </p:txBody>
      </p:sp>
      <p:sp>
        <p:nvSpPr>
          <p:cNvPr id="7" name="Tekstikehys 6"/>
          <p:cNvSpPr txBox="1"/>
          <p:nvPr/>
        </p:nvSpPr>
        <p:spPr>
          <a:xfrm>
            <a:off x="3143240" y="428604"/>
            <a:ext cx="15488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ennen 1960</a:t>
            </a:r>
            <a:endParaRPr lang="fi-FI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20120301_1.jpg.p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8" y="0"/>
            <a:ext cx="2357454" cy="5097198"/>
          </a:xfrm>
          <a:prstGeom prst="rect">
            <a:avLst/>
          </a:prstGeom>
        </p:spPr>
      </p:pic>
      <p:pic>
        <p:nvPicPr>
          <p:cNvPr id="3" name="Kuva 2" descr="20120301_3.jpg.p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0"/>
            <a:ext cx="2234882" cy="5072074"/>
          </a:xfrm>
          <a:prstGeom prst="rect">
            <a:avLst/>
          </a:prstGeom>
        </p:spPr>
      </p:pic>
      <p:sp>
        <p:nvSpPr>
          <p:cNvPr id="5" name="Tekstikehys 4"/>
          <p:cNvSpPr txBox="1"/>
          <p:nvPr/>
        </p:nvSpPr>
        <p:spPr>
          <a:xfrm>
            <a:off x="714348" y="5143512"/>
            <a:ext cx="74943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lauta ja sahanpuru                              levyt ja mineraalivilla</a:t>
            </a:r>
          </a:p>
          <a:p>
            <a:r>
              <a:rPr lang="fi-FI" sz="1600" b="1" dirty="0" smtClean="0"/>
              <a:t>pahvit                                                   muovikelmu</a:t>
            </a:r>
          </a:p>
          <a:p>
            <a:r>
              <a:rPr lang="fi-FI" sz="1600" b="1" dirty="0" smtClean="0"/>
              <a:t>keitto- tai öljymaali                             muovimaalit</a:t>
            </a:r>
          </a:p>
          <a:p>
            <a:r>
              <a:rPr lang="fi-FI" sz="1600" b="1" dirty="0" smtClean="0"/>
              <a:t>tuuletettu alapohja                              maanvarainen laatta</a:t>
            </a:r>
          </a:p>
          <a:p>
            <a:r>
              <a:rPr lang="fi-FI" sz="1600" b="1" dirty="0" smtClean="0"/>
              <a:t>luonnollinen ilmanvaihto	         koneellinen ilmanvaihto</a:t>
            </a:r>
          </a:p>
        </p:txBody>
      </p:sp>
      <p:sp>
        <p:nvSpPr>
          <p:cNvPr id="6" name="Tekstikehys 5"/>
          <p:cNvSpPr txBox="1"/>
          <p:nvPr/>
        </p:nvSpPr>
        <p:spPr>
          <a:xfrm>
            <a:off x="3143240" y="428604"/>
            <a:ext cx="6013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ennen 1960                                          1960 jälkeen</a:t>
            </a:r>
            <a:endParaRPr lang="fi-FI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sällön paikkamerkki 2" descr="20130206_13.jpg.pp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357166"/>
            <a:ext cx="9144000" cy="6100762"/>
          </a:xfrm>
        </p:spPr>
      </p:pic>
      <p:sp>
        <p:nvSpPr>
          <p:cNvPr id="4" name="Tekstikehys 3"/>
          <p:cNvSpPr txBox="1"/>
          <p:nvPr/>
        </p:nvSpPr>
        <p:spPr>
          <a:xfrm>
            <a:off x="0" y="0"/>
            <a:ext cx="359104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Virastorakennus ennen 1960.</a:t>
            </a:r>
            <a:endParaRPr lang="fi-FI" sz="1600" b="1" dirty="0"/>
          </a:p>
        </p:txBody>
      </p:sp>
      <p:sp>
        <p:nvSpPr>
          <p:cNvPr id="5" name="Tekstikehys 4"/>
          <p:cNvSpPr txBox="1"/>
          <p:nvPr/>
        </p:nvSpPr>
        <p:spPr>
          <a:xfrm>
            <a:off x="4876485" y="6519446"/>
            <a:ext cx="4267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Ritarihuone, Helsinki, 1862     2013</a:t>
            </a:r>
            <a:endParaRPr lang="fi-FI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20120301_3.jpg.p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0"/>
            <a:ext cx="2234882" cy="5072074"/>
          </a:xfrm>
          <a:prstGeom prst="rect">
            <a:avLst/>
          </a:prstGeom>
        </p:spPr>
      </p:pic>
      <p:pic>
        <p:nvPicPr>
          <p:cNvPr id="7" name="Kuva 6" descr="20120301_1.jpg.p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8" y="0"/>
            <a:ext cx="2357454" cy="5097198"/>
          </a:xfrm>
          <a:prstGeom prst="rect">
            <a:avLst/>
          </a:prstGeom>
        </p:spPr>
      </p:pic>
      <p:sp>
        <p:nvSpPr>
          <p:cNvPr id="8" name="Tekstikehys 7"/>
          <p:cNvSpPr txBox="1"/>
          <p:nvPr/>
        </p:nvSpPr>
        <p:spPr>
          <a:xfrm>
            <a:off x="714348" y="5143512"/>
            <a:ext cx="74943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lauta ja sahanpuru                              levyt ja mineraalivilla</a:t>
            </a:r>
          </a:p>
          <a:p>
            <a:r>
              <a:rPr lang="fi-FI" sz="1600" b="1" dirty="0" smtClean="0"/>
              <a:t>pahvit                                                   muovikelmu</a:t>
            </a:r>
          </a:p>
          <a:p>
            <a:r>
              <a:rPr lang="fi-FI" sz="1600" b="1" dirty="0" smtClean="0"/>
              <a:t>keitto- tai öljymaali                             muovimaalit</a:t>
            </a:r>
          </a:p>
          <a:p>
            <a:r>
              <a:rPr lang="fi-FI" sz="1600" b="1" dirty="0" smtClean="0"/>
              <a:t>tuuletettu alapohja                              maanvarainen laatta</a:t>
            </a:r>
          </a:p>
          <a:p>
            <a:r>
              <a:rPr lang="fi-FI" sz="1600" b="1" dirty="0" smtClean="0"/>
              <a:t>luonnollinen ilmanvaihto	         koneellinen ilmanvaihto</a:t>
            </a:r>
          </a:p>
        </p:txBody>
      </p:sp>
      <p:sp>
        <p:nvSpPr>
          <p:cNvPr id="9" name="Tekstikehys 8"/>
          <p:cNvSpPr txBox="1"/>
          <p:nvPr/>
        </p:nvSpPr>
        <p:spPr>
          <a:xfrm>
            <a:off x="357158" y="2357430"/>
            <a:ext cx="878684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2400" b="1" dirty="0" smtClean="0">
                <a:solidFill>
                  <a:srgbClr val="FF0000"/>
                </a:solidFill>
              </a:rPr>
              <a:t>  HENGITTÄVÄT                 HENGITTÄMÄTTÖMÄT</a:t>
            </a:r>
          </a:p>
          <a:p>
            <a:r>
              <a:rPr lang="fi-FI" sz="2400" b="1" dirty="0" smtClean="0">
                <a:solidFill>
                  <a:srgbClr val="FF0000"/>
                </a:solidFill>
              </a:rPr>
              <a:t>  MATERIAALIT                  </a:t>
            </a:r>
            <a:r>
              <a:rPr lang="fi-FI" sz="2400" b="1" dirty="0" err="1" smtClean="0">
                <a:solidFill>
                  <a:srgbClr val="FF0000"/>
                </a:solidFill>
              </a:rPr>
              <a:t>MATERIAALIT</a:t>
            </a:r>
            <a:r>
              <a:rPr lang="fi-FI" sz="2400" b="1" dirty="0" smtClean="0">
                <a:solidFill>
                  <a:srgbClr val="FF0000"/>
                </a:solidFill>
              </a:rPr>
              <a:t>	</a:t>
            </a:r>
            <a:endParaRPr lang="fi-FI" sz="2400" b="1" dirty="0">
              <a:solidFill>
                <a:srgbClr val="FF0000"/>
              </a:solidFill>
            </a:endParaRPr>
          </a:p>
        </p:txBody>
      </p:sp>
      <p:sp>
        <p:nvSpPr>
          <p:cNvPr id="10" name="Tekstikehys 9"/>
          <p:cNvSpPr txBox="1"/>
          <p:nvPr/>
        </p:nvSpPr>
        <p:spPr>
          <a:xfrm>
            <a:off x="3143240" y="428604"/>
            <a:ext cx="6013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ennen 1960                                          1960 jälkeen</a:t>
            </a:r>
            <a:endParaRPr lang="fi-FI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w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0" y="792937"/>
            <a:ext cx="9090492" cy="6065063"/>
          </a:xfrm>
          <a:noFill/>
          <a:ln/>
        </p:spPr>
      </p:pic>
      <p:sp>
        <p:nvSpPr>
          <p:cNvPr id="4" name="Tekstikehys 3"/>
          <p:cNvSpPr txBox="1"/>
          <p:nvPr/>
        </p:nvSpPr>
        <p:spPr>
          <a:xfrm>
            <a:off x="0" y="0"/>
            <a:ext cx="5892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Hengittävä materiaali = kastuva materiaali.</a:t>
            </a:r>
          </a:p>
          <a:p>
            <a:r>
              <a:rPr lang="fi-FI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Imee ja haihduttaa myös nestemäistä vettä.</a:t>
            </a:r>
            <a:endParaRPr lang="fi-FI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072066" y="5429264"/>
            <a:ext cx="3969356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Hydrofiilinen, kastuva materiaali</a:t>
            </a:r>
          </a:p>
          <a:p>
            <a:r>
              <a:rPr lang="fi-FI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imee hien.</a:t>
            </a:r>
            <a:endParaRPr lang="en-US" sz="16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kstikehys 5"/>
          <p:cNvSpPr txBox="1"/>
          <p:nvPr/>
        </p:nvSpPr>
        <p:spPr>
          <a:xfrm>
            <a:off x="6357950" y="0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1" dirty="0" smtClean="0"/>
              <a:t>Hengittäminen</a:t>
            </a:r>
            <a:endParaRPr lang="fi-FI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20080818_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7166"/>
            <a:ext cx="9144000" cy="6079787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3929058" y="714356"/>
            <a:ext cx="4767652" cy="5755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KIINTEÄ</a:t>
            </a:r>
          </a:p>
          <a:p>
            <a:r>
              <a:rPr lang="fi-FI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lumi, jää</a:t>
            </a:r>
          </a:p>
          <a:p>
            <a:r>
              <a:rPr lang="fi-FI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-kuiva</a:t>
            </a:r>
          </a:p>
          <a:p>
            <a:r>
              <a:rPr lang="fi-FI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-näkyvä</a:t>
            </a:r>
          </a:p>
          <a:p>
            <a:r>
              <a:rPr lang="fi-FI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molekyyleillä pysyvät partnerit</a:t>
            </a:r>
          </a:p>
          <a:p>
            <a:endParaRPr lang="fi-FI" sz="1600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fi-FI" sz="1600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fi-FI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NESTE</a:t>
            </a:r>
          </a:p>
          <a:p>
            <a:r>
              <a:rPr lang="fi-FI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vesi</a:t>
            </a:r>
          </a:p>
          <a:p>
            <a:r>
              <a:rPr lang="fi-FI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-märkä</a:t>
            </a:r>
          </a:p>
          <a:p>
            <a:r>
              <a:rPr lang="fi-FI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-näkyvä</a:t>
            </a:r>
          </a:p>
          <a:p>
            <a:r>
              <a:rPr lang="fi-FI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molekyyleillä vaihtuvat partnerit</a:t>
            </a:r>
          </a:p>
          <a:p>
            <a:r>
              <a:rPr lang="fi-FI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(Yleiskielessä vesihöyryllä tarkoitetaan</a:t>
            </a:r>
          </a:p>
          <a:p>
            <a:r>
              <a:rPr lang="fi-FI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ilmassa olevia pieniä </a:t>
            </a:r>
            <a:r>
              <a:rPr lang="fi-FI" sz="16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NESTEpisaroita</a:t>
            </a:r>
            <a:r>
              <a:rPr lang="fi-FI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!)</a:t>
            </a:r>
          </a:p>
          <a:p>
            <a:endParaRPr lang="fi-FI" sz="1600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fi-FI" sz="1600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fi-FI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KAASU</a:t>
            </a:r>
          </a:p>
          <a:p>
            <a:r>
              <a:rPr lang="fi-FI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vesihöyry</a:t>
            </a:r>
          </a:p>
          <a:p>
            <a:r>
              <a:rPr lang="fi-FI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-kuiva</a:t>
            </a:r>
          </a:p>
          <a:p>
            <a:r>
              <a:rPr lang="fi-FI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-näkymätön</a:t>
            </a:r>
          </a:p>
          <a:p>
            <a:r>
              <a:rPr lang="fi-FI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molekyylit ilman partnereita</a:t>
            </a:r>
          </a:p>
          <a:p>
            <a:r>
              <a:rPr lang="fi-FI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(Höyrynsulku tarkoittaa näkymättömän</a:t>
            </a:r>
          </a:p>
          <a:p>
            <a:r>
              <a:rPr lang="fi-FI" sz="16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KAASUmaisen</a:t>
            </a:r>
            <a:r>
              <a:rPr lang="fi-FI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vesihöyryn sulkua!)</a:t>
            </a:r>
          </a:p>
        </p:txBody>
      </p:sp>
      <p:sp>
        <p:nvSpPr>
          <p:cNvPr id="4" name="Tekstikehys 3"/>
          <p:cNvSpPr txBox="1"/>
          <p:nvPr/>
        </p:nvSpPr>
        <p:spPr>
          <a:xfrm>
            <a:off x="5355783" y="357166"/>
            <a:ext cx="3788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VEDEN KOLME OLOMUOTOA</a:t>
            </a:r>
            <a:endParaRPr lang="fi-FI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kstikehys 4"/>
          <p:cNvSpPr txBox="1"/>
          <p:nvPr/>
        </p:nvSpPr>
        <p:spPr>
          <a:xfrm>
            <a:off x="214282" y="1214422"/>
            <a:ext cx="1168910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solidFill>
                  <a:schemeClr val="bg1"/>
                </a:solidFill>
              </a:rPr>
              <a:t>määrä-</a:t>
            </a:r>
          </a:p>
          <a:p>
            <a:r>
              <a:rPr lang="fi-FI" sz="1600" b="1" dirty="0" smtClean="0">
                <a:solidFill>
                  <a:schemeClr val="bg1"/>
                </a:solidFill>
              </a:rPr>
              <a:t>välit</a:t>
            </a:r>
          </a:p>
          <a:p>
            <a:endParaRPr lang="fi-FI" sz="1600" b="1" dirty="0" smtClean="0">
              <a:solidFill>
                <a:schemeClr val="bg1"/>
              </a:solidFill>
            </a:endParaRPr>
          </a:p>
          <a:p>
            <a:endParaRPr lang="fi-FI" sz="1600" b="1" dirty="0" smtClean="0">
              <a:solidFill>
                <a:schemeClr val="bg1"/>
              </a:solidFill>
            </a:endParaRPr>
          </a:p>
          <a:p>
            <a:endParaRPr lang="fi-FI" sz="1600" b="1" dirty="0" smtClean="0">
              <a:solidFill>
                <a:schemeClr val="bg1"/>
              </a:solidFill>
            </a:endParaRPr>
          </a:p>
          <a:p>
            <a:endParaRPr lang="fi-FI" sz="1600" b="1" dirty="0" smtClean="0">
              <a:solidFill>
                <a:schemeClr val="bg1"/>
              </a:solidFill>
            </a:endParaRPr>
          </a:p>
          <a:p>
            <a:endParaRPr lang="fi-FI" sz="1600" b="1" dirty="0" smtClean="0">
              <a:solidFill>
                <a:schemeClr val="bg1"/>
              </a:solidFill>
            </a:endParaRPr>
          </a:p>
          <a:p>
            <a:endParaRPr lang="fi-FI" sz="1600" b="1" dirty="0" smtClean="0">
              <a:solidFill>
                <a:schemeClr val="bg1"/>
              </a:solidFill>
            </a:endParaRPr>
          </a:p>
          <a:p>
            <a:r>
              <a:rPr lang="fi-FI" sz="1600" b="1" dirty="0" smtClean="0">
                <a:solidFill>
                  <a:schemeClr val="bg1"/>
                </a:solidFill>
              </a:rPr>
              <a:t>painuu</a:t>
            </a:r>
          </a:p>
          <a:p>
            <a:r>
              <a:rPr lang="fi-FI" sz="1600" b="1" dirty="0" smtClean="0">
                <a:solidFill>
                  <a:schemeClr val="bg1"/>
                </a:solidFill>
              </a:rPr>
              <a:t>kasaan</a:t>
            </a:r>
          </a:p>
          <a:p>
            <a:endParaRPr lang="fi-FI" sz="1600" b="1" dirty="0" smtClean="0">
              <a:solidFill>
                <a:schemeClr val="bg1"/>
              </a:solidFill>
            </a:endParaRPr>
          </a:p>
          <a:p>
            <a:endParaRPr lang="fi-FI" sz="1600" b="1" dirty="0" smtClean="0">
              <a:solidFill>
                <a:schemeClr val="bg1"/>
              </a:solidFill>
            </a:endParaRPr>
          </a:p>
          <a:p>
            <a:endParaRPr lang="fi-FI" sz="1600" b="1" dirty="0" smtClean="0">
              <a:solidFill>
                <a:schemeClr val="bg1"/>
              </a:solidFill>
            </a:endParaRPr>
          </a:p>
          <a:p>
            <a:endParaRPr lang="fi-FI" sz="1600" b="1" dirty="0" smtClean="0">
              <a:solidFill>
                <a:schemeClr val="bg1"/>
              </a:solidFill>
            </a:endParaRPr>
          </a:p>
          <a:p>
            <a:endParaRPr lang="fi-FI" sz="1600" b="1" dirty="0" smtClean="0">
              <a:solidFill>
                <a:schemeClr val="bg1"/>
              </a:solidFill>
            </a:endParaRPr>
          </a:p>
          <a:p>
            <a:endParaRPr lang="fi-FI" sz="1600" b="1" dirty="0" smtClean="0">
              <a:solidFill>
                <a:schemeClr val="bg1"/>
              </a:solidFill>
            </a:endParaRPr>
          </a:p>
          <a:p>
            <a:r>
              <a:rPr lang="fi-FI" sz="1600" b="1" dirty="0" smtClean="0">
                <a:solidFill>
                  <a:schemeClr val="bg1"/>
                </a:solidFill>
              </a:rPr>
              <a:t>laajenee</a:t>
            </a:r>
            <a:endParaRPr lang="fi-FI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0"/>
            <a:ext cx="4576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5867400" y="1268413"/>
            <a:ext cx="279916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”Vesihöyry”</a:t>
            </a:r>
          </a:p>
          <a:p>
            <a:r>
              <a:rPr lang="fi-FI" sz="1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ON </a:t>
            </a:r>
            <a:r>
              <a:rPr lang="fi-FI" sz="1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KUIVAA.</a:t>
            </a:r>
            <a:endParaRPr lang="fi-FI" sz="1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fi-FI" sz="1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fi-FI" sz="1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”</a:t>
            </a:r>
            <a:r>
              <a:rPr lang="fi-FI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Sisäi</a:t>
            </a:r>
            <a:r>
              <a:rPr lang="fi-FI" sz="1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lman </a:t>
            </a:r>
            <a:r>
              <a:rPr lang="fi-FI" sz="1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kosteus”</a:t>
            </a:r>
          </a:p>
          <a:p>
            <a:r>
              <a:rPr lang="fi-FI" sz="1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ON </a:t>
            </a:r>
            <a:r>
              <a:rPr lang="fi-FI" sz="1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KUIVAA.</a:t>
            </a:r>
          </a:p>
          <a:p>
            <a:endParaRPr lang="fi-FI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fi-FI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fi-FI" sz="1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Vasta nesteeksi eli</a:t>
            </a:r>
          </a:p>
          <a:p>
            <a:r>
              <a:rPr lang="fi-FI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vedeksi tiivistynyt</a:t>
            </a:r>
          </a:p>
          <a:p>
            <a:r>
              <a:rPr lang="fi-FI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</a:t>
            </a:r>
            <a:r>
              <a:rPr lang="fi-FI" sz="1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esihöyry kastelee.</a:t>
            </a:r>
            <a:endParaRPr lang="en-US" sz="1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kstikehys 3"/>
          <p:cNvSpPr txBox="1"/>
          <p:nvPr/>
        </p:nvSpPr>
        <p:spPr>
          <a:xfrm>
            <a:off x="2428860" y="0"/>
            <a:ext cx="160172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smtClean="0">
                <a:solidFill>
                  <a:schemeClr val="bg1"/>
                </a:solidFill>
              </a:rPr>
              <a:t>Tämä ei</a:t>
            </a:r>
          </a:p>
          <a:p>
            <a:r>
              <a:rPr lang="fi-FI" b="1" dirty="0" smtClean="0">
                <a:solidFill>
                  <a:schemeClr val="bg1"/>
                </a:solidFill>
              </a:rPr>
              <a:t>ole vesi-</a:t>
            </a:r>
          </a:p>
          <a:p>
            <a:r>
              <a:rPr lang="fi-FI" b="1" dirty="0" smtClean="0">
                <a:solidFill>
                  <a:schemeClr val="bg1"/>
                </a:solidFill>
              </a:rPr>
              <a:t>höyryä</a:t>
            </a:r>
          </a:p>
          <a:p>
            <a:r>
              <a:rPr lang="fi-FI" b="1" dirty="0" smtClean="0">
                <a:solidFill>
                  <a:schemeClr val="bg1"/>
                </a:solidFill>
              </a:rPr>
              <a:t>vaan vesi-</a:t>
            </a:r>
          </a:p>
          <a:p>
            <a:r>
              <a:rPr lang="fi-FI" b="1" dirty="0" smtClean="0">
                <a:solidFill>
                  <a:schemeClr val="bg1"/>
                </a:solidFill>
              </a:rPr>
              <a:t>pisaroita</a:t>
            </a:r>
          </a:p>
          <a:p>
            <a:r>
              <a:rPr lang="fi-FI" b="1" dirty="0" smtClean="0">
                <a:solidFill>
                  <a:schemeClr val="bg1"/>
                </a:solidFill>
              </a:rPr>
              <a:t>  ilmassa =</a:t>
            </a:r>
          </a:p>
          <a:p>
            <a:r>
              <a:rPr lang="fi-FI" b="1" dirty="0" smtClean="0">
                <a:solidFill>
                  <a:schemeClr val="bg1"/>
                </a:solidFill>
              </a:rPr>
              <a:t>   aerosolia</a:t>
            </a:r>
            <a:endParaRPr lang="fi-FI" b="1" dirty="0">
              <a:solidFill>
                <a:schemeClr val="bg1"/>
              </a:solidFill>
            </a:endParaRPr>
          </a:p>
        </p:txBody>
      </p:sp>
      <p:sp>
        <p:nvSpPr>
          <p:cNvPr id="5" name="Tekstikehys 4"/>
          <p:cNvSpPr txBox="1"/>
          <p:nvPr/>
        </p:nvSpPr>
        <p:spPr>
          <a:xfrm>
            <a:off x="214282" y="2214554"/>
            <a:ext cx="2382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smtClean="0"/>
              <a:t>”Vesihöyry”</a:t>
            </a:r>
          </a:p>
          <a:p>
            <a:r>
              <a:rPr lang="fi-FI" b="1" dirty="0" smtClean="0"/>
              <a:t>on näkymätöntä.</a:t>
            </a:r>
            <a:endParaRPr lang="fi-FI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kehys 2"/>
          <p:cNvSpPr txBox="1"/>
          <p:nvPr/>
        </p:nvSpPr>
        <p:spPr>
          <a:xfrm>
            <a:off x="4642447" y="785794"/>
            <a:ext cx="450155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Vesimolekyyli H</a:t>
            </a:r>
            <a:r>
              <a:rPr lang="fi-FI" sz="1200" b="1" dirty="0" smtClean="0"/>
              <a:t>2</a:t>
            </a:r>
            <a:r>
              <a:rPr lang="fi-FI" sz="1600" b="1" dirty="0" smtClean="0"/>
              <a:t>O haluaa muodostaa</a:t>
            </a:r>
          </a:p>
          <a:p>
            <a:r>
              <a:rPr lang="fi-FI" sz="1600" b="1" dirty="0" smtClean="0"/>
              <a:t>neljä vetysidettä. Jokainen molekyyli</a:t>
            </a:r>
          </a:p>
          <a:p>
            <a:r>
              <a:rPr lang="fi-FI" sz="1600" b="1" dirty="0" smtClean="0"/>
              <a:t>haluaisi olla keskellä, mutta pinnalla</a:t>
            </a:r>
          </a:p>
          <a:p>
            <a:r>
              <a:rPr lang="fi-FI" sz="1600" b="1" dirty="0" smtClean="0"/>
              <a:t>olevat jäävät ”nälkäisiksi”.</a:t>
            </a:r>
          </a:p>
          <a:p>
            <a:r>
              <a:rPr lang="fi-FI" sz="1600" b="1" dirty="0" smtClean="0"/>
              <a:t>Siksi pintaa on mahdollisimman </a:t>
            </a:r>
          </a:p>
          <a:p>
            <a:r>
              <a:rPr lang="fi-FI" sz="1600" b="1" dirty="0" smtClean="0"/>
              <a:t>vähän eli pisara on pyöreä.</a:t>
            </a:r>
          </a:p>
          <a:p>
            <a:r>
              <a:rPr lang="fi-FI" sz="1600" b="1" dirty="0" smtClean="0"/>
              <a:t>Pyrkimyksestä vetäytyä yhteen</a:t>
            </a:r>
          </a:p>
          <a:p>
            <a:r>
              <a:rPr lang="fi-FI" sz="1600" b="1" dirty="0" smtClean="0"/>
              <a:t>kasaan syntyy pintajännitys.</a:t>
            </a:r>
            <a:endParaRPr lang="fi-FI" sz="1600" b="1" dirty="0"/>
          </a:p>
        </p:txBody>
      </p:sp>
      <p:sp>
        <p:nvSpPr>
          <p:cNvPr id="4" name="Tekstikehys 3"/>
          <p:cNvSpPr txBox="1"/>
          <p:nvPr/>
        </p:nvSpPr>
        <p:spPr>
          <a:xfrm>
            <a:off x="5572132" y="214290"/>
            <a:ext cx="2095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Pintajännitys</a:t>
            </a:r>
            <a:endParaRPr lang="fi-FI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Kuva 4" descr="20110203_10.jpg.jpg.pp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290"/>
            <a:ext cx="4452352" cy="5143512"/>
          </a:xfrm>
          <a:prstGeom prst="rect">
            <a:avLst/>
          </a:prstGeom>
        </p:spPr>
      </p:pic>
      <p:pic>
        <p:nvPicPr>
          <p:cNvPr id="6" name="Kuva 5" descr="20110717_79.jpg.p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399" y="3000372"/>
            <a:ext cx="4081881" cy="35844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9490" y="0"/>
            <a:ext cx="945349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kstikehys 2"/>
          <p:cNvSpPr txBox="1"/>
          <p:nvPr/>
        </p:nvSpPr>
        <p:spPr>
          <a:xfrm>
            <a:off x="-285784" y="5286388"/>
            <a:ext cx="4214842" cy="15716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1600" b="1" dirty="0" smtClean="0"/>
              <a:t>              Pintajännitys estää vettä</a:t>
            </a:r>
          </a:p>
          <a:p>
            <a:r>
              <a:rPr lang="fi-FI" sz="1600" b="1" dirty="0" smtClean="0"/>
              <a:t>              raskaampaa </a:t>
            </a:r>
          </a:p>
          <a:p>
            <a:r>
              <a:rPr lang="fi-FI" sz="1600" b="1" dirty="0" smtClean="0"/>
              <a:t>              metallia uppoamasta.</a:t>
            </a:r>
          </a:p>
          <a:p>
            <a:endParaRPr lang="fi-FI" sz="1600" b="1" dirty="0" smtClean="0"/>
          </a:p>
          <a:p>
            <a:r>
              <a:rPr lang="fi-FI" sz="1600" b="1" dirty="0" smtClean="0"/>
              <a:t>              Paperi kastuu ja uppoaa, </a:t>
            </a:r>
          </a:p>
          <a:p>
            <a:r>
              <a:rPr lang="fi-FI" sz="1600" b="1" dirty="0" smtClean="0"/>
              <a:t>              metalli ei.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w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100763"/>
          </a:xfrm>
          <a:noFill/>
          <a:ln/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6781223" y="6395027"/>
            <a:ext cx="22140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Torino          2001</a:t>
            </a:r>
            <a:endParaRPr lang="en-US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kstikehys 3"/>
          <p:cNvSpPr txBox="1"/>
          <p:nvPr/>
        </p:nvSpPr>
        <p:spPr>
          <a:xfrm>
            <a:off x="357158" y="6143644"/>
            <a:ext cx="5740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Ilma kuplii läpi, vesi ei: alakuppi pysyy kuivana.</a:t>
            </a:r>
          </a:p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Vesikaton aluskatemateriaali </a:t>
            </a:r>
            <a:r>
              <a:rPr lang="fi-FI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Tyvek</a:t>
            </a:r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fi-FI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060317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3597275" y="0"/>
            <a:ext cx="5546725" cy="2757488"/>
          </a:xfrm>
          <a:noFill/>
          <a:ln/>
        </p:spPr>
      </p:pic>
      <p:pic>
        <p:nvPicPr>
          <p:cNvPr id="9219" name="Picture 3" descr="0603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02178" cy="6897807"/>
          </a:xfrm>
          <a:prstGeom prst="rect">
            <a:avLst/>
          </a:prstGeom>
          <a:noFill/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4786314" y="3000372"/>
            <a:ext cx="3440365" cy="206210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Hydrofobinen materiaali:</a:t>
            </a:r>
          </a:p>
          <a:p>
            <a:r>
              <a:rPr lang="fi-FI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vettä hylkivä, kastumaton =</a:t>
            </a:r>
          </a:p>
          <a:p>
            <a:r>
              <a:rPr lang="fi-FI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hengittämätön. Erittäin</a:t>
            </a:r>
          </a:p>
          <a:p>
            <a:r>
              <a:rPr lang="fi-FI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huokoinen, ilma kulkee läpi</a:t>
            </a:r>
          </a:p>
          <a:p>
            <a:r>
              <a:rPr lang="fi-FI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helposti (ja siis vesihöyry).</a:t>
            </a:r>
          </a:p>
          <a:p>
            <a:endParaRPr lang="fi-FI" sz="1600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fi-FI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Pintajännitys estää nestettä</a:t>
            </a:r>
          </a:p>
          <a:p>
            <a:r>
              <a:rPr lang="fi-FI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tunkeutumasta läpi.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060317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3597275" y="0"/>
            <a:ext cx="5546725" cy="2757488"/>
          </a:xfrm>
          <a:noFill/>
          <a:ln/>
        </p:spPr>
      </p:pic>
      <p:pic>
        <p:nvPicPr>
          <p:cNvPr id="9219" name="Picture 3" descr="0603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02178" cy="6897807"/>
          </a:xfrm>
          <a:prstGeom prst="rect">
            <a:avLst/>
          </a:prstGeom>
          <a:noFill/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4786314" y="3000372"/>
            <a:ext cx="3440365" cy="206210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Hydrofobinen materiaali:</a:t>
            </a:r>
          </a:p>
          <a:p>
            <a:r>
              <a:rPr lang="fi-FI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vettä hylkivä, kastumaton =</a:t>
            </a:r>
          </a:p>
          <a:p>
            <a:r>
              <a:rPr lang="fi-FI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hengittämätön. Erittäin</a:t>
            </a:r>
          </a:p>
          <a:p>
            <a:r>
              <a:rPr lang="fi-FI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huokoinen, ilma kulkee läpi</a:t>
            </a:r>
          </a:p>
          <a:p>
            <a:r>
              <a:rPr lang="fi-FI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helposti (ja siis vesihöyry).</a:t>
            </a:r>
          </a:p>
          <a:p>
            <a:endParaRPr lang="fi-FI" sz="1600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fi-FI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Pintajännitys estää nestettä</a:t>
            </a:r>
          </a:p>
          <a:p>
            <a:r>
              <a:rPr lang="fi-FI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tunkeutumasta läpi.</a:t>
            </a:r>
          </a:p>
        </p:txBody>
      </p:sp>
      <p:sp>
        <p:nvSpPr>
          <p:cNvPr id="5" name="Tekstikehys 4"/>
          <p:cNvSpPr txBox="1"/>
          <p:nvPr/>
        </p:nvSpPr>
        <p:spPr>
          <a:xfrm>
            <a:off x="0" y="285728"/>
            <a:ext cx="4969630" cy="18158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Hengittävyys ei ole reikäisyyttä.</a:t>
            </a:r>
          </a:p>
          <a:p>
            <a:endParaRPr lang="fi-FI" sz="1600" b="1" dirty="0" smtClean="0"/>
          </a:p>
          <a:p>
            <a:r>
              <a:rPr lang="fi-FI" sz="1600" b="1" dirty="0" smtClean="0"/>
              <a:t>Hatara materiaali voi olla hengittämätön:</a:t>
            </a:r>
          </a:p>
          <a:p>
            <a:r>
              <a:rPr lang="fi-FI" sz="1600" b="1" dirty="0" smtClean="0"/>
              <a:t>(telttakangas, lateksimaali).</a:t>
            </a:r>
          </a:p>
          <a:p>
            <a:endParaRPr lang="fi-FI" sz="1600" b="1" dirty="0" smtClean="0"/>
          </a:p>
          <a:p>
            <a:r>
              <a:rPr lang="fi-FI" sz="1600" b="1" dirty="0" smtClean="0"/>
              <a:t>Hengittävä materiaali voi olla ilmatiivis:</a:t>
            </a:r>
          </a:p>
          <a:p>
            <a:r>
              <a:rPr lang="fi-FI" sz="1600" b="1" dirty="0" smtClean="0"/>
              <a:t>(ilmansulkupaperi, hirsi, lauta).</a:t>
            </a:r>
            <a:endParaRPr lang="fi-FI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060313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389438" cy="6597650"/>
          </a:xfrm>
          <a:noFill/>
          <a:ln/>
        </p:spPr>
      </p:pic>
      <p:pic>
        <p:nvPicPr>
          <p:cNvPr id="12294" name="Picture 6" descr="0603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1863" y="0"/>
            <a:ext cx="4402137" cy="6597650"/>
          </a:xfrm>
          <a:prstGeom prst="rect">
            <a:avLst/>
          </a:prstGeom>
          <a:noFill/>
        </p:spPr>
      </p:pic>
      <p:sp>
        <p:nvSpPr>
          <p:cNvPr id="4" name="Tekstikehys 3"/>
          <p:cNvSpPr txBox="1"/>
          <p:nvPr/>
        </p:nvSpPr>
        <p:spPr>
          <a:xfrm>
            <a:off x="5525702" y="6027003"/>
            <a:ext cx="3618298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Sisäilmaston ja mukavuuden</a:t>
            </a:r>
          </a:p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parantaminen puurakenteilla.</a:t>
            </a:r>
          </a:p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VTT 2001</a:t>
            </a:r>
            <a:endParaRPr lang="fi-FI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yleis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100763"/>
          </a:xfrm>
          <a:noFill/>
        </p:spPr>
      </p:pic>
      <p:sp>
        <p:nvSpPr>
          <p:cNvPr id="4" name="Tekstikehys 3"/>
          <p:cNvSpPr txBox="1"/>
          <p:nvPr/>
        </p:nvSpPr>
        <p:spPr>
          <a:xfrm>
            <a:off x="0" y="0"/>
            <a:ext cx="372890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Virastorakennus 1960 jälkeen.</a:t>
            </a:r>
            <a:endParaRPr lang="fi-FI" sz="1600" b="1" dirty="0"/>
          </a:p>
        </p:txBody>
      </p:sp>
      <p:sp>
        <p:nvSpPr>
          <p:cNvPr id="5" name="Tekstikehys 4"/>
          <p:cNvSpPr txBox="1"/>
          <p:nvPr/>
        </p:nvSpPr>
        <p:spPr>
          <a:xfrm>
            <a:off x="5140981" y="6519446"/>
            <a:ext cx="40030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Opetushallitus, Helsinki       1995</a:t>
            </a:r>
            <a:endParaRPr lang="fi-FI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060313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000108"/>
            <a:ext cx="9144000" cy="2716213"/>
          </a:xfrm>
          <a:noFill/>
        </p:spPr>
      </p:pic>
      <p:pic>
        <p:nvPicPr>
          <p:cNvPr id="50179" name="Picture 3" descr="0603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86190"/>
            <a:ext cx="9144000" cy="261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ikehys 3"/>
          <p:cNvSpPr txBox="1"/>
          <p:nvPr/>
        </p:nvSpPr>
        <p:spPr>
          <a:xfrm>
            <a:off x="0" y="0"/>
            <a:ext cx="84273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”Nämä tulokset osoittavat, että läpäisevä rakenne pystyy parantamaan</a:t>
            </a:r>
          </a:p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sisäilman kosteustilannetta, mukavuutta ja koettavaa ilman laatua.”</a:t>
            </a:r>
          </a:p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Läpäisevä = hengittävä.</a:t>
            </a:r>
            <a:endParaRPr lang="fi-FI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kstikehys 4"/>
          <p:cNvSpPr txBox="1"/>
          <p:nvPr/>
        </p:nvSpPr>
        <p:spPr>
          <a:xfrm>
            <a:off x="1928794" y="6519446"/>
            <a:ext cx="4418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Mummonmökissä on hyvä hengittää.</a:t>
            </a:r>
            <a:endParaRPr lang="fi-FI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w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643438" y="0"/>
            <a:ext cx="3857652" cy="5780315"/>
          </a:xfrm>
          <a:noFill/>
          <a:ln/>
        </p:spPr>
      </p:pic>
      <p:pic>
        <p:nvPicPr>
          <p:cNvPr id="22534" name="Picture 6" descr="060318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02138" cy="6597650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998587" y="6519446"/>
            <a:ext cx="31454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Kierikki</a:t>
            </a:r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fi-FI" sz="16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Yli-Ii</a:t>
            </a:r>
            <a:r>
              <a:rPr lang="fi-FI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         2002</a:t>
            </a:r>
            <a:endParaRPr lang="en-US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 descr="w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100762"/>
          </a:xfrm>
          <a:noFill/>
          <a:ln/>
        </p:spPr>
      </p:pic>
      <p:sp>
        <p:nvSpPr>
          <p:cNvPr id="5" name="Tekstikehys 4"/>
          <p:cNvSpPr txBox="1"/>
          <p:nvPr/>
        </p:nvSpPr>
        <p:spPr>
          <a:xfrm>
            <a:off x="214282" y="285728"/>
            <a:ext cx="67104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Puun hengittävyys, siis terveellisyys, </a:t>
            </a:r>
          </a:p>
          <a:p>
            <a:r>
              <a:rPr lang="fi-FI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tuoksu ja kosketuksen miellyttävyys tuhottu.</a:t>
            </a:r>
            <a:endParaRPr lang="fi-FI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998587" y="6519446"/>
            <a:ext cx="31454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Kierikki</a:t>
            </a:r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fi-FI" sz="16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Yli-Ii</a:t>
            </a:r>
            <a:r>
              <a:rPr lang="fi-FI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         2002</a:t>
            </a:r>
            <a:endParaRPr lang="en-US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kstikehys 6"/>
          <p:cNvSpPr txBox="1"/>
          <p:nvPr/>
        </p:nvSpPr>
        <p:spPr>
          <a:xfrm>
            <a:off x="0" y="6143644"/>
            <a:ext cx="5751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” Saunasuoja” muodostaa pintaan muovikalvon.</a:t>
            </a:r>
            <a:endParaRPr lang="fi-FI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sällön paikkamerkki 2" descr="20101019_48.jpg.pp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564856" cy="6858000"/>
          </a:xfrm>
        </p:spPr>
      </p:pic>
      <p:sp>
        <p:nvSpPr>
          <p:cNvPr id="4" name="Tekstikehys 3"/>
          <p:cNvSpPr txBox="1"/>
          <p:nvPr/>
        </p:nvSpPr>
        <p:spPr>
          <a:xfrm>
            <a:off x="4929190" y="2143116"/>
            <a:ext cx="36519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Gyproc-kipsilevy kastuu.</a:t>
            </a:r>
          </a:p>
          <a:p>
            <a:endParaRPr lang="fi-FI" sz="1600" b="1" dirty="0" smtClean="0"/>
          </a:p>
          <a:p>
            <a:r>
              <a:rPr lang="fi-FI" sz="1600" b="1" dirty="0" smtClean="0"/>
              <a:t>Terveellinen hengittävä pinta.</a:t>
            </a:r>
            <a:endParaRPr lang="fi-FI" sz="1600" b="1" dirty="0"/>
          </a:p>
        </p:txBody>
      </p:sp>
      <p:sp>
        <p:nvSpPr>
          <p:cNvPr id="5" name="Tekstikehys 4"/>
          <p:cNvSpPr txBox="1"/>
          <p:nvPr/>
        </p:nvSpPr>
        <p:spPr>
          <a:xfrm>
            <a:off x="0" y="0"/>
            <a:ext cx="580800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Kotikonsti: roisketesti paljastaa hengittävyyden.</a:t>
            </a:r>
            <a:endParaRPr lang="fi-FI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kstikehys 5"/>
          <p:cNvSpPr txBox="1"/>
          <p:nvPr/>
        </p:nvSpPr>
        <p:spPr>
          <a:xfrm>
            <a:off x="7022907" y="6519446"/>
            <a:ext cx="2121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Kestilä        2010</a:t>
            </a:r>
            <a:endParaRPr lang="fi-FI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sällön paikkamerkki 2" descr="20100406_4.jpg.pp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5095730" y="428604"/>
            <a:ext cx="4048270" cy="6081909"/>
          </a:xfrm>
        </p:spPr>
      </p:pic>
      <p:pic>
        <p:nvPicPr>
          <p:cNvPr id="4" name="Kuva 3" descr="20100406_5.jpg.p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218"/>
            <a:ext cx="4578314" cy="6878218"/>
          </a:xfrm>
          <a:prstGeom prst="rect">
            <a:avLst/>
          </a:prstGeom>
        </p:spPr>
      </p:pic>
      <p:sp>
        <p:nvSpPr>
          <p:cNvPr id="5" name="Tekstikehys 4"/>
          <p:cNvSpPr txBox="1"/>
          <p:nvPr/>
        </p:nvSpPr>
        <p:spPr>
          <a:xfrm>
            <a:off x="0" y="500042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b="1" dirty="0" smtClean="0">
                <a:latin typeface="Verdana" pitchFamily="34" charset="0"/>
              </a:rPr>
              <a:t>liimamaali                                                       </a:t>
            </a:r>
            <a:r>
              <a:rPr lang="fi-FI" sz="1600" b="1" dirty="0" err="1" smtClean="0">
                <a:latin typeface="Verdana" pitchFamily="34" charset="0"/>
              </a:rPr>
              <a:t>liima+vernissa</a:t>
            </a:r>
            <a:r>
              <a:rPr lang="fi-FI" sz="1600" b="1" dirty="0" smtClean="0">
                <a:latin typeface="Verdana" pitchFamily="34" charset="0"/>
              </a:rPr>
              <a:t>: Into, </a:t>
            </a:r>
            <a:r>
              <a:rPr lang="fi-FI" sz="1600" b="1" dirty="0" err="1" smtClean="0">
                <a:latin typeface="Verdana" pitchFamily="34" charset="0"/>
              </a:rPr>
              <a:t>Uulatuote</a:t>
            </a:r>
            <a:r>
              <a:rPr lang="fi-FI" sz="1600" b="1" dirty="0" smtClean="0">
                <a:latin typeface="Verdana" pitchFamily="34" charset="0"/>
              </a:rPr>
              <a:t> </a:t>
            </a:r>
            <a:endParaRPr lang="fi-FI" sz="1600" b="1" dirty="0">
              <a:latin typeface="Verdana" pitchFamily="34" charset="0"/>
            </a:endParaRPr>
          </a:p>
        </p:txBody>
      </p:sp>
      <p:sp>
        <p:nvSpPr>
          <p:cNvPr id="8" name="Tekstikehys 7"/>
          <p:cNvSpPr txBox="1"/>
          <p:nvPr/>
        </p:nvSpPr>
        <p:spPr>
          <a:xfrm>
            <a:off x="2500298" y="6519446"/>
            <a:ext cx="2121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latin typeface="Verdana" pitchFamily="34" charset="0"/>
              </a:rPr>
              <a:t>Kestilä       2010</a:t>
            </a:r>
            <a:endParaRPr lang="fi-FI" sz="1600" b="1" dirty="0">
              <a:latin typeface="Verdana" pitchFamily="34" charset="0"/>
            </a:endParaRPr>
          </a:p>
        </p:txBody>
      </p:sp>
      <p:sp>
        <p:nvSpPr>
          <p:cNvPr id="9" name="Tekstikehys 8"/>
          <p:cNvSpPr txBox="1"/>
          <p:nvPr/>
        </p:nvSpPr>
        <p:spPr>
          <a:xfrm>
            <a:off x="5492038" y="6519446"/>
            <a:ext cx="3651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latin typeface="Verdana" pitchFamily="34" charset="0"/>
              </a:rPr>
              <a:t>Terveellinen hengittävä pinta.</a:t>
            </a:r>
            <a:endParaRPr lang="fi-FI" sz="1600" b="1" dirty="0">
              <a:latin typeface="Verdana" pitchFamily="34" charset="0"/>
            </a:endParaRPr>
          </a:p>
        </p:txBody>
      </p:sp>
      <p:sp>
        <p:nvSpPr>
          <p:cNvPr id="10" name="Tekstikehys 9"/>
          <p:cNvSpPr txBox="1"/>
          <p:nvPr/>
        </p:nvSpPr>
        <p:spPr>
          <a:xfrm>
            <a:off x="0" y="0"/>
            <a:ext cx="5808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Kotikonsti: roisketesti paljastaa hengittävyyden.</a:t>
            </a:r>
            <a:endParaRPr lang="fi-FI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071010.yokirj 213.jpg.jpg.pp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142844" y="214290"/>
            <a:ext cx="22028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b="1" dirty="0" smtClean="0"/>
              <a:t>Maalarilehti 2/1957</a:t>
            </a:r>
            <a:endParaRPr lang="fi-FI" sz="1400" b="1" dirty="0"/>
          </a:p>
        </p:txBody>
      </p:sp>
      <p:sp>
        <p:nvSpPr>
          <p:cNvPr id="4" name="Tekstikehys 3"/>
          <p:cNvSpPr txBox="1"/>
          <p:nvPr/>
        </p:nvSpPr>
        <p:spPr>
          <a:xfrm>
            <a:off x="4429124" y="3714752"/>
            <a:ext cx="3842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Taas kerran tuhoisa innovaatio.</a:t>
            </a:r>
            <a:endParaRPr lang="fi-FI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sällön paikkamerkki 2" descr="20101006_35.jpg.pp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-20218"/>
            <a:ext cx="4578314" cy="6878218"/>
          </a:xfrm>
        </p:spPr>
      </p:pic>
      <p:sp>
        <p:nvSpPr>
          <p:cNvPr id="4" name="Tekstikehys 3"/>
          <p:cNvSpPr txBox="1"/>
          <p:nvPr/>
        </p:nvSpPr>
        <p:spPr>
          <a:xfrm>
            <a:off x="4643438" y="1357298"/>
            <a:ext cx="37866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Ennen 60-lukua kaikki tapetit</a:t>
            </a:r>
          </a:p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painettiin joko liimamaalilla tai</a:t>
            </a:r>
          </a:p>
          <a:p>
            <a:r>
              <a:rPr lang="fi-FI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liima+vernissamaalilla</a:t>
            </a:r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endParaRPr lang="fi-FI" sz="16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Terveellinen hengittävä pinta.</a:t>
            </a:r>
            <a:endParaRPr lang="fi-FI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kstikehys 4"/>
          <p:cNvSpPr txBox="1"/>
          <p:nvPr/>
        </p:nvSpPr>
        <p:spPr>
          <a:xfrm>
            <a:off x="4643406" y="3643314"/>
            <a:ext cx="45005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b="1" dirty="0" smtClean="0">
                <a:latin typeface="Verdana" pitchFamily="34" charset="0"/>
              </a:rPr>
              <a:t>Nykyisin paperitapeteissa on lähes </a:t>
            </a:r>
          </a:p>
          <a:p>
            <a:r>
              <a:rPr lang="fi-FI" sz="1600" b="1" dirty="0" smtClean="0">
                <a:latin typeface="Verdana" pitchFamily="34" charset="0"/>
              </a:rPr>
              <a:t>aina pinnassa muoviruiskutus – eivät </a:t>
            </a:r>
          </a:p>
          <a:p>
            <a:r>
              <a:rPr lang="fi-FI" sz="1600" b="1" dirty="0" smtClean="0">
                <a:latin typeface="Verdana" pitchFamily="34" charset="0"/>
              </a:rPr>
              <a:t>ole hengittäviä. </a:t>
            </a:r>
          </a:p>
          <a:p>
            <a:endParaRPr lang="fi-FI" sz="1600" b="1" dirty="0" smtClean="0">
              <a:latin typeface="Verdana" pitchFamily="34" charset="0"/>
            </a:endParaRPr>
          </a:p>
          <a:p>
            <a:r>
              <a:rPr lang="fi-FI" sz="1600" b="1" dirty="0" smtClean="0">
                <a:latin typeface="Verdana" pitchFamily="34" charset="0"/>
              </a:rPr>
              <a:t>Epäterveellinen hengittämätön pinta.</a:t>
            </a:r>
          </a:p>
          <a:p>
            <a:endParaRPr lang="fi-FI" sz="1600" b="1" dirty="0" smtClean="0">
              <a:latin typeface="Verdana" pitchFamily="34" charset="0"/>
            </a:endParaRPr>
          </a:p>
          <a:p>
            <a:r>
              <a:rPr lang="fi-FI" sz="1600" b="1" dirty="0" smtClean="0">
                <a:latin typeface="Verdana" pitchFamily="34" charset="0"/>
              </a:rPr>
              <a:t>Hengittäviä paperitapetteja: </a:t>
            </a:r>
          </a:p>
          <a:p>
            <a:r>
              <a:rPr lang="fi-FI" sz="1600" b="1" dirty="0" smtClean="0">
                <a:latin typeface="Verdana" pitchFamily="34" charset="0"/>
              </a:rPr>
              <a:t>- T:mi Taitotapetti käsityönä. </a:t>
            </a:r>
          </a:p>
          <a:p>
            <a:r>
              <a:rPr lang="fi-FI" sz="1600" b="1" dirty="0" smtClean="0">
                <a:latin typeface="Verdana" pitchFamily="34" charset="0"/>
              </a:rPr>
              <a:t>- Ruotsista tuodaan </a:t>
            </a:r>
            <a:r>
              <a:rPr lang="fi-FI" sz="1600" b="1" dirty="0" err="1" smtClean="0">
                <a:latin typeface="Verdana" pitchFamily="34" charset="0"/>
              </a:rPr>
              <a:t>Lim</a:t>
            </a:r>
            <a:r>
              <a:rPr lang="fi-FI" sz="1600" b="1" dirty="0" smtClean="0">
                <a:latin typeface="Verdana" pitchFamily="34" charset="0"/>
              </a:rPr>
              <a:t> &amp; </a:t>
            </a:r>
            <a:r>
              <a:rPr lang="fi-FI" sz="1600" b="1" dirty="0" err="1" smtClean="0">
                <a:latin typeface="Verdana" pitchFamily="34" charset="0"/>
              </a:rPr>
              <a:t>Handtryck</a:t>
            </a:r>
            <a:r>
              <a:rPr lang="fi-FI" sz="1600" b="1" dirty="0" smtClean="0">
                <a:latin typeface="Verdana" pitchFamily="34" charset="0"/>
              </a:rPr>
              <a:t>.</a:t>
            </a:r>
            <a:endParaRPr lang="fi-FI" sz="1600" b="1" dirty="0">
              <a:latin typeface="Verdana" pitchFamily="34" charset="0"/>
            </a:endParaRPr>
          </a:p>
        </p:txBody>
      </p:sp>
      <p:sp>
        <p:nvSpPr>
          <p:cNvPr id="6" name="Tekstikehys 5"/>
          <p:cNvSpPr txBox="1"/>
          <p:nvPr/>
        </p:nvSpPr>
        <p:spPr>
          <a:xfrm>
            <a:off x="0" y="0"/>
            <a:ext cx="5808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Kotikonsti: roisketesti paljastaa hengittävyyden.</a:t>
            </a:r>
            <a:endParaRPr lang="fi-FI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kstikehys 6"/>
          <p:cNvSpPr txBox="1"/>
          <p:nvPr/>
        </p:nvSpPr>
        <p:spPr>
          <a:xfrm>
            <a:off x="6957183" y="6519446"/>
            <a:ext cx="2186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Helsinki       2010</a:t>
            </a:r>
            <a:endParaRPr lang="fi-FI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sällön paikkamerkki 2" descr="20101015_37.jpg.pp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-65" y="0"/>
            <a:ext cx="9144065" cy="3643338"/>
          </a:xfrm>
        </p:spPr>
      </p:pic>
      <p:pic>
        <p:nvPicPr>
          <p:cNvPr id="4" name="Kuva 3" descr="20101025_2.jpg.p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894458"/>
            <a:ext cx="5357817" cy="2963542"/>
          </a:xfrm>
          <a:prstGeom prst="rect">
            <a:avLst/>
          </a:prstGeom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3714752"/>
            <a:ext cx="5389617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LUONNONKUITU        MINERAALIKUITU</a:t>
            </a:r>
          </a:p>
        </p:txBody>
      </p:sp>
      <p:sp>
        <p:nvSpPr>
          <p:cNvPr id="6" name="Tekstikehys 5"/>
          <p:cNvSpPr txBox="1"/>
          <p:nvPr/>
        </p:nvSpPr>
        <p:spPr>
          <a:xfrm>
            <a:off x="5407080" y="4572008"/>
            <a:ext cx="373692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Luonnonkuitu (hengittävä):</a:t>
            </a:r>
          </a:p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Vesi hajaantuu kuituihin,</a:t>
            </a:r>
          </a:p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eriste pysyy kuivana.</a:t>
            </a:r>
          </a:p>
          <a:p>
            <a:endParaRPr lang="fi-FI" sz="16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Mineraalikuitu (ei hengittävä):</a:t>
            </a:r>
          </a:p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Vesi jää pinnalle, eriste tulee</a:t>
            </a:r>
          </a:p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märäksi. Homevaara. </a:t>
            </a:r>
          </a:p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Eristyskyky romahtaa.</a:t>
            </a:r>
            <a:endParaRPr lang="fi-FI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kstikehys 6"/>
          <p:cNvSpPr txBox="1"/>
          <p:nvPr/>
        </p:nvSpPr>
        <p:spPr>
          <a:xfrm>
            <a:off x="5857884" y="3786190"/>
            <a:ext cx="2733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Veden tunkeutuminen</a:t>
            </a:r>
          </a:p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eristeeseen.</a:t>
            </a:r>
            <a:endParaRPr lang="fi-FI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Picture 4" descr="060611"/>
          <p:cNvPicPr>
            <a:picLocks noChangeAspect="1" noChangeArrowheads="1"/>
          </p:cNvPicPr>
          <p:nvPr/>
        </p:nvPicPr>
        <p:blipFill>
          <a:blip r:embed="rId4"/>
          <a:srcRect b="14128"/>
          <a:stretch>
            <a:fillRect/>
          </a:stretch>
        </p:blipFill>
        <p:spPr bwMode="auto">
          <a:xfrm>
            <a:off x="0" y="3808504"/>
            <a:ext cx="5435600" cy="304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3643314"/>
            <a:ext cx="5468164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LUONNONKUITU         MINERAALIKUITU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sällön paikkamerkki 2" descr="20101015_37.jpg.pp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-65" y="0"/>
            <a:ext cx="9144065" cy="3643338"/>
          </a:xfrm>
        </p:spPr>
      </p:pic>
      <p:pic>
        <p:nvPicPr>
          <p:cNvPr id="4" name="Kuva 3" descr="20101025_2.jpg.p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894458"/>
            <a:ext cx="5357817" cy="2963542"/>
          </a:xfrm>
          <a:prstGeom prst="rect">
            <a:avLst/>
          </a:prstGeom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3714752"/>
            <a:ext cx="5389617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LUONNONKUITU        MINERAALIKUITU</a:t>
            </a:r>
          </a:p>
        </p:txBody>
      </p:sp>
      <p:sp>
        <p:nvSpPr>
          <p:cNvPr id="7" name="Tekstikehys 6"/>
          <p:cNvSpPr txBox="1"/>
          <p:nvPr/>
        </p:nvSpPr>
        <p:spPr>
          <a:xfrm>
            <a:off x="5857884" y="3786190"/>
            <a:ext cx="2733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Veden tunkeutuminen</a:t>
            </a:r>
          </a:p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eristeeseen.</a:t>
            </a:r>
            <a:endParaRPr lang="fi-FI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Picture 4" descr="060611"/>
          <p:cNvPicPr>
            <a:picLocks noChangeAspect="1" noChangeArrowheads="1"/>
          </p:cNvPicPr>
          <p:nvPr/>
        </p:nvPicPr>
        <p:blipFill>
          <a:blip r:embed="rId4"/>
          <a:srcRect b="14128"/>
          <a:stretch>
            <a:fillRect/>
          </a:stretch>
        </p:blipFill>
        <p:spPr bwMode="auto">
          <a:xfrm>
            <a:off x="0" y="3808504"/>
            <a:ext cx="5435600" cy="304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3643314"/>
            <a:ext cx="5468164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LUONNONKUITU         MINERAALIKUITU</a:t>
            </a:r>
          </a:p>
        </p:txBody>
      </p:sp>
      <p:sp>
        <p:nvSpPr>
          <p:cNvPr id="10" name="Tekstikehys 9"/>
          <p:cNvSpPr txBox="1"/>
          <p:nvPr/>
        </p:nvSpPr>
        <p:spPr>
          <a:xfrm>
            <a:off x="5407080" y="4572008"/>
            <a:ext cx="373692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Luonnonkuitu (hengittävä):</a:t>
            </a:r>
          </a:p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Tyyppihyväksyntäkosteus </a:t>
            </a:r>
          </a:p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12%.</a:t>
            </a:r>
          </a:p>
          <a:p>
            <a:endParaRPr lang="fi-FI" sz="16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Mineraalikuitu (ei hengittävä):</a:t>
            </a:r>
          </a:p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Tyyppihyväksyntäkosteus</a:t>
            </a:r>
          </a:p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0,5 %.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yleis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 b="-12918"/>
          <a:stretch>
            <a:fillRect/>
          </a:stretch>
        </p:blipFill>
        <p:spPr>
          <a:xfrm>
            <a:off x="0" y="0"/>
            <a:ext cx="3716338" cy="7743825"/>
          </a:xfrm>
          <a:noFill/>
        </p:spPr>
      </p:pic>
      <p:pic>
        <p:nvPicPr>
          <p:cNvPr id="4" name="Picture 2" descr="ylei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29124" y="851454"/>
            <a:ext cx="4714876" cy="5220752"/>
          </a:xfrm>
          <a:prstGeom prst="rect">
            <a:avLst/>
          </a:prstGeom>
          <a:noFill/>
        </p:spPr>
      </p:pic>
      <p:sp>
        <p:nvSpPr>
          <p:cNvPr id="5" name="Tekstikehys 4"/>
          <p:cNvSpPr txBox="1"/>
          <p:nvPr/>
        </p:nvSpPr>
        <p:spPr>
          <a:xfrm>
            <a:off x="2143108" y="1357298"/>
            <a:ext cx="160813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höyrynsulku</a:t>
            </a:r>
            <a:endParaRPr lang="fi-FI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kstikehys 5"/>
          <p:cNvSpPr txBox="1"/>
          <p:nvPr/>
        </p:nvSpPr>
        <p:spPr>
          <a:xfrm>
            <a:off x="2143108" y="3929066"/>
            <a:ext cx="163378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hengittävä   </a:t>
            </a:r>
            <a:endParaRPr lang="fi-FI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kstikehys 7"/>
          <p:cNvSpPr txBox="1"/>
          <p:nvPr/>
        </p:nvSpPr>
        <p:spPr>
          <a:xfrm>
            <a:off x="4643438" y="6273225"/>
            <a:ext cx="410240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Höyrynsulku halutaan koneellisen</a:t>
            </a:r>
          </a:p>
          <a:p>
            <a:r>
              <a:rPr lang="fi-FI" sz="1600" b="1" dirty="0" smtClean="0"/>
              <a:t>ilmanvaihdon vuoksi!</a:t>
            </a:r>
            <a:endParaRPr lang="fi-FI" sz="1600" b="1" dirty="0"/>
          </a:p>
        </p:txBody>
      </p:sp>
      <p:sp>
        <p:nvSpPr>
          <p:cNvPr id="9" name="Tekstikehys 8"/>
          <p:cNvSpPr txBox="1"/>
          <p:nvPr/>
        </p:nvSpPr>
        <p:spPr>
          <a:xfrm>
            <a:off x="4365128" y="0"/>
            <a:ext cx="47788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Höyrynsulkumuovi ei läpäise ilmaa (siis</a:t>
            </a:r>
          </a:p>
          <a:p>
            <a:r>
              <a:rPr lang="fi-FI" sz="1600" b="1" dirty="0" smtClean="0"/>
              <a:t>ei vesihöyryä) eikä läpäise vettä. </a:t>
            </a:r>
          </a:p>
          <a:p>
            <a:r>
              <a:rPr lang="fi-FI" sz="1600" b="1" dirty="0" smtClean="0"/>
              <a:t>Hengittämätön.</a:t>
            </a:r>
            <a:endParaRPr lang="fi-FI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20130206_5.jpg.p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78619"/>
            <a:ext cx="9176154" cy="6122215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6107591" y="0"/>
            <a:ext cx="2898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Kerrostalo ennen 1960.</a:t>
            </a:r>
            <a:endParaRPr lang="fi-FI" sz="1600" b="1" dirty="0"/>
          </a:p>
        </p:txBody>
      </p:sp>
      <p:sp>
        <p:nvSpPr>
          <p:cNvPr id="4" name="Tekstikehys 3"/>
          <p:cNvSpPr txBox="1"/>
          <p:nvPr/>
        </p:nvSpPr>
        <p:spPr>
          <a:xfrm>
            <a:off x="4971063" y="6519446"/>
            <a:ext cx="4172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Oikokatu 3, Helsinki, 1890     2013</a:t>
            </a:r>
            <a:endParaRPr lang="fi-FI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20110720_391.jpg.p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010100"/>
            <a:ext cx="3929058" cy="5847900"/>
          </a:xfrm>
          <a:prstGeom prst="rect">
            <a:avLst/>
          </a:prstGeom>
        </p:spPr>
      </p:pic>
      <p:pic>
        <p:nvPicPr>
          <p:cNvPr id="5" name="Kuva 4" descr="20110720_556.jpg.jpg.pp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114" y="0"/>
            <a:ext cx="4582886" cy="6836940"/>
          </a:xfrm>
          <a:prstGeom prst="rect">
            <a:avLst/>
          </a:prstGeom>
        </p:spPr>
      </p:pic>
      <p:sp>
        <p:nvSpPr>
          <p:cNvPr id="7" name="Tekstikehys 6"/>
          <p:cNvSpPr txBox="1"/>
          <p:nvPr/>
        </p:nvSpPr>
        <p:spPr>
          <a:xfrm>
            <a:off x="5072066" y="6334780"/>
            <a:ext cx="375615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v-FI" sz="1400" b="1" dirty="0" err="1" smtClean="0"/>
              <a:t>Haluammeko</a:t>
            </a:r>
            <a:r>
              <a:rPr lang="sv-FI" sz="1400" b="1" dirty="0" smtClean="0"/>
              <a:t> </a:t>
            </a:r>
            <a:r>
              <a:rPr lang="sv-FI" sz="1400" b="1" dirty="0" err="1" smtClean="0"/>
              <a:t>asua</a:t>
            </a:r>
            <a:r>
              <a:rPr lang="sv-FI" sz="1400" b="1" dirty="0" smtClean="0"/>
              <a:t> </a:t>
            </a:r>
            <a:r>
              <a:rPr lang="sv-FI" sz="1400" b="1" dirty="0" err="1" smtClean="0"/>
              <a:t>termospullossa</a:t>
            </a:r>
            <a:r>
              <a:rPr lang="sv-FI" sz="1400" b="1" dirty="0" smtClean="0"/>
              <a:t>?</a:t>
            </a:r>
          </a:p>
          <a:p>
            <a:r>
              <a:rPr lang="sv-FI" sz="1400" b="1" dirty="0" smtClean="0"/>
              <a:t>prof. Erkki </a:t>
            </a:r>
            <a:r>
              <a:rPr lang="sv-FI" sz="1400" b="1" dirty="0" err="1" smtClean="0"/>
              <a:t>Koiso-Kanttila</a:t>
            </a:r>
            <a:r>
              <a:rPr lang="sv-FI" sz="1400" b="1" dirty="0" smtClean="0"/>
              <a:t>, 1964</a:t>
            </a:r>
            <a:endParaRPr lang="sv-FI" sz="1400" b="1" dirty="0"/>
          </a:p>
        </p:txBody>
      </p:sp>
      <p:sp>
        <p:nvSpPr>
          <p:cNvPr id="6" name="Tekstikehys 5"/>
          <p:cNvSpPr txBox="1"/>
          <p:nvPr/>
        </p:nvSpPr>
        <p:spPr>
          <a:xfrm>
            <a:off x="0" y="0"/>
            <a:ext cx="44278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Muovi on hengittämätön materiaali</a:t>
            </a:r>
          </a:p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joka ei ime eikä läpäise kaasumaista</a:t>
            </a:r>
          </a:p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eikä nestemäistä vettä.</a:t>
            </a:r>
            <a:endParaRPr lang="fi-FI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5" descr="yleis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576763" cy="6858000"/>
          </a:xfrm>
          <a:noFill/>
          <a:ln/>
        </p:spPr>
      </p:pic>
      <p:pic>
        <p:nvPicPr>
          <p:cNvPr id="45063" name="Picture 7" descr="ylei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88913"/>
            <a:ext cx="4500562" cy="3003550"/>
          </a:xfrm>
          <a:prstGeom prst="rect">
            <a:avLst/>
          </a:prstGeom>
          <a:noFill/>
        </p:spPr>
      </p:pic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4643438" y="6519446"/>
            <a:ext cx="172675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Pori       </a:t>
            </a:r>
            <a:r>
              <a:rPr lang="fi-FI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2002</a:t>
            </a:r>
            <a:endParaRPr lang="en-US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kstikehys 4"/>
          <p:cNvSpPr txBox="1"/>
          <p:nvPr/>
        </p:nvSpPr>
        <p:spPr>
          <a:xfrm>
            <a:off x="4674507" y="3571876"/>
            <a:ext cx="4469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1" dirty="0" smtClean="0"/>
              <a:t>Hengittävät eristemateriaalit.</a:t>
            </a:r>
            <a:endParaRPr lang="fi-FI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9" name="Picture 5" descr="yleis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100763"/>
          </a:xfrm>
          <a:noFill/>
          <a:ln/>
        </p:spPr>
      </p:pic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0" y="628652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Puukuituvilla (selluvilla).                               </a:t>
            </a:r>
          </a:p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		                         Villa </a:t>
            </a:r>
            <a:r>
              <a:rPr lang="fi-FI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Uunila, </a:t>
            </a:r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Kokemäki     1997</a:t>
            </a:r>
            <a:endParaRPr lang="en-US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6" descr="yle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4127" y="0"/>
            <a:ext cx="4289873" cy="6429396"/>
          </a:xfrm>
          <a:prstGeom prst="rect">
            <a:avLst/>
          </a:prstGeom>
          <a:noFill/>
        </p:spPr>
      </p:pic>
      <p:pic>
        <p:nvPicPr>
          <p:cNvPr id="31752" name="Picture 8" descr="yleis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4289874" cy="6429396"/>
          </a:xfrm>
          <a:noFill/>
          <a:ln/>
        </p:spPr>
      </p:pic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7022907" y="6519446"/>
            <a:ext cx="21210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Kestilä       </a:t>
            </a:r>
            <a:r>
              <a:rPr lang="fi-FI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2003</a:t>
            </a:r>
            <a:endParaRPr lang="en-US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2786050" y="4643446"/>
            <a:ext cx="28328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pellavaeriste 50 mm</a:t>
            </a:r>
          </a:p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(ulkopuolella 200 mm)</a:t>
            </a:r>
            <a:endParaRPr lang="en-US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kstikehys 5"/>
          <p:cNvSpPr txBox="1"/>
          <p:nvPr/>
        </p:nvSpPr>
        <p:spPr>
          <a:xfrm>
            <a:off x="214282" y="214290"/>
            <a:ext cx="444705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600" b="1" dirty="0" err="1" smtClean="0"/>
              <a:t>Kaksilokeroinen</a:t>
            </a:r>
            <a:r>
              <a:rPr lang="fi-FI" sz="1600" b="1" dirty="0" smtClean="0"/>
              <a:t> seinärakenne torjuu</a:t>
            </a:r>
          </a:p>
          <a:p>
            <a:r>
              <a:rPr lang="fi-FI" sz="1600" b="1" dirty="0" smtClean="0"/>
              <a:t>pystysuoraa </a:t>
            </a:r>
            <a:r>
              <a:rPr lang="fi-FI" sz="1600" b="1" dirty="0" err="1" smtClean="0"/>
              <a:t>konvektiovirtausta</a:t>
            </a:r>
            <a:r>
              <a:rPr lang="fi-FI" sz="1600" b="1" dirty="0" smtClean="0"/>
              <a:t>.</a:t>
            </a:r>
            <a:endParaRPr lang="fi-FI" sz="1600" b="1" dirty="0"/>
          </a:p>
        </p:txBody>
      </p:sp>
      <p:sp>
        <p:nvSpPr>
          <p:cNvPr id="7" name="Tekstikehys 6"/>
          <p:cNvSpPr txBox="1"/>
          <p:nvPr/>
        </p:nvSpPr>
        <p:spPr>
          <a:xfrm>
            <a:off x="285720" y="4429132"/>
            <a:ext cx="1207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kovalevy</a:t>
            </a:r>
            <a:endParaRPr lang="fi-FI" sz="1600" b="1" dirty="0"/>
          </a:p>
        </p:txBody>
      </p:sp>
      <p:sp>
        <p:nvSpPr>
          <p:cNvPr id="8" name="Tekstikehys 7"/>
          <p:cNvSpPr txBox="1"/>
          <p:nvPr/>
        </p:nvSpPr>
        <p:spPr>
          <a:xfrm>
            <a:off x="4857752" y="4000504"/>
            <a:ext cx="21836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ilmansulkupaperi</a:t>
            </a:r>
            <a:endParaRPr lang="fi-FI" sz="1600" b="1" dirty="0"/>
          </a:p>
        </p:txBody>
      </p:sp>
      <p:sp>
        <p:nvSpPr>
          <p:cNvPr id="9" name="Tekstikehys 8"/>
          <p:cNvSpPr txBox="1"/>
          <p:nvPr/>
        </p:nvSpPr>
        <p:spPr>
          <a:xfrm>
            <a:off x="7072330" y="3357562"/>
            <a:ext cx="1891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solidFill>
                  <a:schemeClr val="bg1"/>
                </a:solidFill>
              </a:rPr>
              <a:t>paneeli 42 mm</a:t>
            </a:r>
            <a:endParaRPr lang="fi-FI" sz="1600" b="1" dirty="0">
              <a:solidFill>
                <a:schemeClr val="bg1"/>
              </a:solidFill>
            </a:endParaRPr>
          </a:p>
        </p:txBody>
      </p:sp>
      <p:sp>
        <p:nvSpPr>
          <p:cNvPr id="10" name="Tekstikehys 9"/>
          <p:cNvSpPr txBox="1"/>
          <p:nvPr/>
        </p:nvSpPr>
        <p:spPr>
          <a:xfrm>
            <a:off x="0" y="6519446"/>
            <a:ext cx="1681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Pellavaeriste</a:t>
            </a:r>
            <a:endParaRPr lang="fi-FI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9" name="Picture 5" descr="yleis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 l="11064"/>
          <a:stretch>
            <a:fillRect/>
          </a:stretch>
        </p:blipFill>
        <p:spPr>
          <a:xfrm>
            <a:off x="0" y="0"/>
            <a:ext cx="4070358" cy="6858000"/>
          </a:xfrm>
          <a:noFill/>
          <a:ln/>
        </p:spPr>
      </p:pic>
      <p:pic>
        <p:nvPicPr>
          <p:cNvPr id="139270" name="Picture 6" descr="ylei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0"/>
            <a:ext cx="4175126" cy="4081433"/>
          </a:xfrm>
          <a:prstGeom prst="rect">
            <a:avLst/>
          </a:prstGeom>
          <a:noFill/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6488668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Helsinki, Ruoholahden villat     1982                  </a:t>
            </a:r>
            <a:r>
              <a:rPr lang="fi-FI" dirty="0" smtClean="0">
                <a:latin typeface="Verdana" pitchFamily="34" charset="0"/>
              </a:rPr>
              <a:t> </a:t>
            </a:r>
            <a:endParaRPr lang="en-US" dirty="0">
              <a:latin typeface="Verdana" pitchFamily="34" charset="0"/>
            </a:endParaRPr>
          </a:p>
        </p:txBody>
      </p:sp>
      <p:pic>
        <p:nvPicPr>
          <p:cNvPr id="6" name="Kuva 5" descr="20090218_82.jpg.p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3" y="0"/>
            <a:ext cx="4357687" cy="6546761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244715" y="6488668"/>
            <a:ext cx="18992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Kestilä     2009</a:t>
            </a:r>
            <a:r>
              <a:rPr lang="fi-FI" dirty="0" smtClean="0">
                <a:latin typeface="Verdana" pitchFamily="34" charset="0"/>
              </a:rPr>
              <a:t> </a:t>
            </a:r>
            <a:endParaRPr lang="en-US" dirty="0">
              <a:latin typeface="Verdana" pitchFamily="34" charset="0"/>
            </a:endParaRPr>
          </a:p>
        </p:txBody>
      </p:sp>
      <p:sp>
        <p:nvSpPr>
          <p:cNvPr id="9" name="Tekstikehys 8"/>
          <p:cNvSpPr txBox="1"/>
          <p:nvPr/>
        </p:nvSpPr>
        <p:spPr>
          <a:xfrm>
            <a:off x="1192784" y="0"/>
            <a:ext cx="795121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Vetoisuuden torjuminen tärkeämpää kuin eristyksen parantaminen.</a:t>
            </a:r>
            <a:endParaRPr lang="fi-FI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kstikehys 7"/>
          <p:cNvSpPr txBox="1"/>
          <p:nvPr/>
        </p:nvSpPr>
        <p:spPr>
          <a:xfrm>
            <a:off x="6344836" y="785794"/>
            <a:ext cx="27991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Kotikonsti: </a:t>
            </a:r>
            <a:r>
              <a:rPr lang="fi-FI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digimittari</a:t>
            </a:r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fi-FI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sällön paikkamerkki 2" descr="20100302_8.jpg.ppp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-21971" y="0"/>
            <a:ext cx="9165971" cy="5245267"/>
          </a:xfrm>
        </p:spPr>
      </p:pic>
      <p:sp>
        <p:nvSpPr>
          <p:cNvPr id="4" name="Tekstikehys 3"/>
          <p:cNvSpPr txBox="1"/>
          <p:nvPr/>
        </p:nvSpPr>
        <p:spPr>
          <a:xfrm>
            <a:off x="214282" y="5500702"/>
            <a:ext cx="787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Kylmä lattia = ilmavuoto vuoraushuovan ja seinän välissä!</a:t>
            </a:r>
            <a:endParaRPr lang="fi-FI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kstikehys 4"/>
          <p:cNvSpPr txBox="1"/>
          <p:nvPr/>
        </p:nvSpPr>
        <p:spPr>
          <a:xfrm>
            <a:off x="5160217" y="6519446"/>
            <a:ext cx="398378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latin typeface="Verdana" pitchFamily="34" charset="0"/>
              </a:rPr>
              <a:t>Jokamiehen rakennusopas, 1946</a:t>
            </a:r>
            <a:endParaRPr lang="fi-FI" sz="1600" b="1" dirty="0">
              <a:latin typeface="Verdana" pitchFamily="34" charset="0"/>
            </a:endParaRPr>
          </a:p>
        </p:txBody>
      </p:sp>
      <p:sp>
        <p:nvSpPr>
          <p:cNvPr id="6" name="Tekstikehys 5"/>
          <p:cNvSpPr txBox="1"/>
          <p:nvPr/>
        </p:nvSpPr>
        <p:spPr>
          <a:xfrm>
            <a:off x="285720" y="5929330"/>
            <a:ext cx="3005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Suljetaan liimapaperilla.</a:t>
            </a:r>
            <a:endParaRPr lang="fi-FI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yleis.050928 031.p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3"/>
            <a:ext cx="4573802" cy="6855347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4714876" y="0"/>
            <a:ext cx="4121641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latin typeface="Verdana" pitchFamily="34" charset="0"/>
              </a:rPr>
              <a:t>Ikkunan tiiviystestaus.</a:t>
            </a:r>
          </a:p>
          <a:p>
            <a:endParaRPr lang="fi-FI" sz="1600" b="1" dirty="0" smtClean="0">
              <a:latin typeface="Verdana" pitchFamily="34" charset="0"/>
            </a:endParaRPr>
          </a:p>
          <a:p>
            <a:r>
              <a:rPr lang="fi-FI" sz="1600" b="1" dirty="0" smtClean="0">
                <a:latin typeface="Verdana" pitchFamily="34" charset="0"/>
              </a:rPr>
              <a:t>Ikkuna: Lepola, Kuusisto, 1919.</a:t>
            </a:r>
          </a:p>
          <a:p>
            <a:r>
              <a:rPr lang="fi-FI" sz="1600" b="1" dirty="0" smtClean="0">
                <a:latin typeface="Verdana" pitchFamily="34" charset="0"/>
              </a:rPr>
              <a:t>VTT:n ikkunalaboratorio, Helsinki.</a:t>
            </a:r>
          </a:p>
          <a:p>
            <a:r>
              <a:rPr lang="fi-FI" sz="1600" b="1" dirty="0" smtClean="0">
                <a:latin typeface="Verdana" pitchFamily="34" charset="0"/>
              </a:rPr>
              <a:t>Kuva: Hannu Puurunen, 1981</a:t>
            </a:r>
            <a:endParaRPr lang="fi-FI" sz="1600" b="1" dirty="0">
              <a:latin typeface="Verdana" pitchFamily="34" charset="0"/>
            </a:endParaRPr>
          </a:p>
        </p:txBody>
      </p:sp>
      <p:sp>
        <p:nvSpPr>
          <p:cNvPr id="4" name="Tekstikehys 3"/>
          <p:cNvSpPr txBox="1"/>
          <p:nvPr/>
        </p:nvSpPr>
        <p:spPr>
          <a:xfrm>
            <a:off x="0" y="0"/>
            <a:ext cx="132119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2000" b="1" dirty="0" smtClean="0"/>
              <a:t>Ikkunat</a:t>
            </a:r>
            <a:endParaRPr lang="fi-FI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20101216_1.jpg.p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0"/>
            <a:ext cx="6150770" cy="6858000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6643702" y="428604"/>
            <a:ext cx="22605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Ikkunan tiiviys.</a:t>
            </a:r>
          </a:p>
          <a:p>
            <a:endParaRPr lang="fi-FI" sz="1600" b="1" dirty="0" smtClean="0"/>
          </a:p>
          <a:p>
            <a:r>
              <a:rPr lang="fi-FI" sz="1600" b="1" dirty="0" smtClean="0"/>
              <a:t>Kauko Tulla, </a:t>
            </a:r>
          </a:p>
          <a:p>
            <a:r>
              <a:rPr lang="fi-FI" sz="1600" b="1" dirty="0" smtClean="0"/>
              <a:t>Ikkunat kuntoon, </a:t>
            </a:r>
          </a:p>
          <a:p>
            <a:r>
              <a:rPr lang="fi-FI" sz="1600" b="1" dirty="0" smtClean="0"/>
              <a:t>1982</a:t>
            </a:r>
            <a:endParaRPr lang="fi-FI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3" name="Picture 5" descr="yleis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508500" cy="6858000"/>
          </a:xfrm>
          <a:noFill/>
          <a:ln/>
        </p:spPr>
      </p:pic>
      <p:pic>
        <p:nvPicPr>
          <p:cNvPr id="181254" name="Picture 6" descr="0609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0"/>
            <a:ext cx="3586162" cy="537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ikehys 3"/>
          <p:cNvSpPr txBox="1"/>
          <p:nvPr/>
        </p:nvSpPr>
        <p:spPr>
          <a:xfrm>
            <a:off x="4656874" y="5357826"/>
            <a:ext cx="44871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Vanhassa ikkunassa ei ole tiivisteelle</a:t>
            </a:r>
          </a:p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tilaa – se on tehtävä.</a:t>
            </a:r>
          </a:p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Kolmas lasi torjuu melua.</a:t>
            </a:r>
            <a:endParaRPr lang="fi-FI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kstikehys 4"/>
          <p:cNvSpPr txBox="1"/>
          <p:nvPr/>
        </p:nvSpPr>
        <p:spPr>
          <a:xfrm>
            <a:off x="1785886" y="6519446"/>
            <a:ext cx="73581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Hki, Oikokatu 3     2002                       Hki, Mariank. 11     1983</a:t>
            </a:r>
            <a:endParaRPr lang="fi-FI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sällön paikkamerkki 2" descr="20091018_530.jpg.pp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4000500" y="0"/>
            <a:ext cx="5143500" cy="6858000"/>
          </a:xfrm>
        </p:spPr>
      </p:pic>
      <p:pic>
        <p:nvPicPr>
          <p:cNvPr id="4" name="Kuva 3" descr="20091018_528.jpg.p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480"/>
            <a:ext cx="3765250" cy="4838876"/>
          </a:xfrm>
          <a:prstGeom prst="rect">
            <a:avLst/>
          </a:prstGeom>
        </p:spPr>
      </p:pic>
      <p:sp>
        <p:nvSpPr>
          <p:cNvPr id="5" name="Tekstikehys 4"/>
          <p:cNvSpPr txBox="1"/>
          <p:nvPr/>
        </p:nvSpPr>
        <p:spPr>
          <a:xfrm>
            <a:off x="7234503" y="6519446"/>
            <a:ext cx="19094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latin typeface="Verdana" pitchFamily="34" charset="0"/>
              </a:rPr>
              <a:t>Kestilä     2009</a:t>
            </a:r>
            <a:endParaRPr lang="fi-FI" sz="1600" b="1" dirty="0">
              <a:latin typeface="Verdana" pitchFamily="34" charset="0"/>
            </a:endParaRPr>
          </a:p>
        </p:txBody>
      </p:sp>
      <p:sp>
        <p:nvSpPr>
          <p:cNvPr id="6" name="Tekstikehys 5"/>
          <p:cNvSpPr txBox="1"/>
          <p:nvPr/>
        </p:nvSpPr>
        <p:spPr>
          <a:xfrm>
            <a:off x="214282" y="5786454"/>
            <a:ext cx="3252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latin typeface="Verdana" pitchFamily="34" charset="0"/>
              </a:rPr>
              <a:t>Toimistopaperin suikaleita</a:t>
            </a:r>
          </a:p>
          <a:p>
            <a:r>
              <a:rPr lang="fi-FI" sz="1600" b="1" dirty="0" smtClean="0">
                <a:latin typeface="Verdana" pitchFamily="34" charset="0"/>
              </a:rPr>
              <a:t>ja tapettiliisteriä.</a:t>
            </a:r>
            <a:endParaRPr lang="fi-FI" sz="1600" b="1" dirty="0">
              <a:latin typeface="Verdana" pitchFamily="34" charset="0"/>
            </a:endParaRPr>
          </a:p>
        </p:txBody>
      </p:sp>
      <p:sp>
        <p:nvSpPr>
          <p:cNvPr id="7" name="Tekstikehys 6"/>
          <p:cNvSpPr txBox="1"/>
          <p:nvPr/>
        </p:nvSpPr>
        <p:spPr>
          <a:xfrm>
            <a:off x="0" y="0"/>
            <a:ext cx="366318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Kotikonsti: ikkunaliimapaperi.</a:t>
            </a:r>
            <a:endParaRPr lang="fi-FI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yleis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428596" y="24"/>
            <a:ext cx="4576762" cy="6858000"/>
          </a:xfrm>
          <a:noFill/>
        </p:spPr>
      </p:pic>
      <p:sp>
        <p:nvSpPr>
          <p:cNvPr id="5" name="Tekstikehys 4"/>
          <p:cNvSpPr txBox="1"/>
          <p:nvPr/>
        </p:nvSpPr>
        <p:spPr>
          <a:xfrm>
            <a:off x="6107591" y="0"/>
            <a:ext cx="30364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Kerrostalo 1960 jälkeen.</a:t>
            </a:r>
            <a:endParaRPr lang="fi-FI" sz="1600" b="1" dirty="0"/>
          </a:p>
        </p:txBody>
      </p:sp>
      <p:sp>
        <p:nvSpPr>
          <p:cNvPr id="4" name="Tekstikehys 3"/>
          <p:cNvSpPr txBox="1"/>
          <p:nvPr/>
        </p:nvSpPr>
        <p:spPr>
          <a:xfrm>
            <a:off x="6949168" y="6519446"/>
            <a:ext cx="2194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Vammala     1999</a:t>
            </a:r>
            <a:endParaRPr lang="fi-FI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7" name="Picture 5" descr="w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402138" cy="6597650"/>
          </a:xfrm>
          <a:noFill/>
          <a:ln/>
        </p:spPr>
      </p:pic>
      <p:pic>
        <p:nvPicPr>
          <p:cNvPr id="49158" name="Picture 6" descr="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1075" y="0"/>
            <a:ext cx="4352925" cy="6524625"/>
          </a:xfrm>
          <a:prstGeom prst="rect">
            <a:avLst/>
          </a:prstGeom>
          <a:noFill/>
        </p:spPr>
      </p:pic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2630678" y="6519446"/>
            <a:ext cx="65133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Kärsämäki     </a:t>
            </a:r>
            <a:r>
              <a:rPr lang="fi-FI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1999    </a:t>
            </a:r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</a:t>
            </a:r>
            <a:r>
              <a:rPr lang="fi-FI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Kiila, </a:t>
            </a:r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Oulu     </a:t>
            </a:r>
            <a:r>
              <a:rPr lang="fi-FI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2004</a:t>
            </a:r>
            <a:endParaRPr lang="en-US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kstikehys 4"/>
          <p:cNvSpPr txBox="1"/>
          <p:nvPr/>
        </p:nvSpPr>
        <p:spPr>
          <a:xfrm>
            <a:off x="0" y="-24"/>
            <a:ext cx="165301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2000" b="1" dirty="0" smtClean="0"/>
              <a:t>Märkätilat</a:t>
            </a:r>
            <a:endParaRPr lang="fi-FI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3" name="Picture 5" descr="w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027738"/>
          </a:xfrm>
          <a:noFill/>
          <a:ln/>
        </p:spPr>
      </p:pic>
      <p:pic>
        <p:nvPicPr>
          <p:cNvPr id="53254" name="Picture 6" descr="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04038" y="3500438"/>
            <a:ext cx="2239962" cy="3357562"/>
          </a:xfrm>
          <a:prstGeom prst="rect">
            <a:avLst/>
          </a:prstGeom>
          <a:noFill/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6519446"/>
            <a:ext cx="39020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Heinolan asuntomessut     </a:t>
            </a:r>
            <a:r>
              <a:rPr lang="fi-FI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2004</a:t>
            </a:r>
            <a:endParaRPr lang="en-US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Sisällön paikkamerkki 2" descr="20090416_9.jpg.p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4" y="571499"/>
            <a:ext cx="4714876" cy="6286501"/>
          </a:xfrm>
          <a:prstGeom prst="rect">
            <a:avLst/>
          </a:prstGeom>
        </p:spPr>
      </p:pic>
      <p:sp>
        <p:nvSpPr>
          <p:cNvPr id="6" name="Tekstikehys 5"/>
          <p:cNvSpPr txBox="1"/>
          <p:nvPr/>
        </p:nvSpPr>
        <p:spPr>
          <a:xfrm>
            <a:off x="4462910" y="0"/>
            <a:ext cx="468109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Kosteusmittarit märkätilan lattian alla.</a:t>
            </a:r>
          </a:p>
          <a:p>
            <a:r>
              <a:rPr lang="fi-FI" sz="1600" b="1" dirty="0" smtClean="0"/>
              <a:t>Jyväskylä     2009</a:t>
            </a:r>
            <a:endParaRPr lang="fi-FI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5" descr="w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786314" y="0"/>
            <a:ext cx="4357686" cy="6531426"/>
          </a:xfrm>
          <a:noFill/>
          <a:ln/>
        </p:spPr>
      </p:pic>
      <p:pic>
        <p:nvPicPr>
          <p:cNvPr id="55303" name="Picture 7" descr="ylei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02138" cy="6597650"/>
          </a:xfrm>
          <a:prstGeom prst="rect">
            <a:avLst/>
          </a:prstGeom>
          <a:noFill/>
        </p:spPr>
      </p:pic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1268720" y="6519446"/>
            <a:ext cx="78752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i-FI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Norbiton</a:t>
            </a:r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Englanti     2001                    </a:t>
            </a:r>
            <a:r>
              <a:rPr lang="fi-FI" sz="16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Faisanderie</a:t>
            </a:r>
            <a:r>
              <a:rPr lang="fi-FI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Ranska     </a:t>
            </a:r>
            <a:r>
              <a:rPr lang="fi-FI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2001</a:t>
            </a:r>
            <a:endParaRPr lang="en-US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kstikehys 4"/>
          <p:cNvSpPr txBox="1"/>
          <p:nvPr/>
        </p:nvSpPr>
        <p:spPr>
          <a:xfrm>
            <a:off x="2000232" y="5929330"/>
            <a:ext cx="4767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1" dirty="0" smtClean="0"/>
              <a:t>Ei märkätiloja! Ei vettä lattialle!</a:t>
            </a:r>
            <a:endParaRPr lang="fi-FI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7" name="Picture 7" descr="w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576763" cy="6858000"/>
          </a:xfrm>
          <a:noFill/>
          <a:ln/>
        </p:spPr>
      </p:pic>
      <p:sp>
        <p:nvSpPr>
          <p:cNvPr id="51209" name="Text Box 9"/>
          <p:cNvSpPr txBox="1">
            <a:spLocks noChangeArrowheads="1"/>
          </p:cNvSpPr>
          <p:nvPr/>
        </p:nvSpPr>
        <p:spPr bwMode="auto">
          <a:xfrm>
            <a:off x="0" y="6519446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Kestilä     </a:t>
            </a:r>
            <a:r>
              <a:rPr lang="fi-FI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2004   </a:t>
            </a:r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              </a:t>
            </a:r>
            <a:r>
              <a:rPr lang="fi-FI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Finnsin</a:t>
            </a:r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kurssikeskus, Espoo     2011</a:t>
            </a:r>
            <a:endParaRPr lang="en-US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Kuva 3" descr="20110305_29.jpg.p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550" y="0"/>
            <a:ext cx="4319450" cy="64741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sällön paikkamerkki 2" descr="20090828_50.jpg.pp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01099" cy="6057920"/>
          </a:xfrm>
        </p:spPr>
      </p:pic>
      <p:sp>
        <p:nvSpPr>
          <p:cNvPr id="4" name="Tekstikehys 3"/>
          <p:cNvSpPr txBox="1"/>
          <p:nvPr/>
        </p:nvSpPr>
        <p:spPr>
          <a:xfrm>
            <a:off x="6660628" y="6519446"/>
            <a:ext cx="2483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Rantasalmi     2009</a:t>
            </a:r>
            <a:endParaRPr lang="fi-FI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sällön paikkamerkki 2" descr="20090407_3.jpg.pp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04011" cy="6500834"/>
          </a:xfrm>
        </p:spPr>
      </p:pic>
      <p:sp>
        <p:nvSpPr>
          <p:cNvPr id="4" name="Tekstikehys 3"/>
          <p:cNvSpPr txBox="1"/>
          <p:nvPr/>
        </p:nvSpPr>
        <p:spPr>
          <a:xfrm>
            <a:off x="6786578" y="6519446"/>
            <a:ext cx="21643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err="1" smtClean="0"/>
              <a:t>Engadine</a:t>
            </a:r>
            <a:r>
              <a:rPr lang="fi-FI" sz="1600" b="1" dirty="0" smtClean="0"/>
              <a:t>, Sveitsi</a:t>
            </a:r>
            <a:endParaRPr lang="fi-FI" sz="1600" b="1" dirty="0"/>
          </a:p>
        </p:txBody>
      </p:sp>
      <p:sp>
        <p:nvSpPr>
          <p:cNvPr id="6" name="Tekstikehys 5"/>
          <p:cNvSpPr txBox="1"/>
          <p:nvPr/>
        </p:nvSpPr>
        <p:spPr>
          <a:xfrm>
            <a:off x="571472" y="5857892"/>
            <a:ext cx="4767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1" dirty="0" smtClean="0"/>
              <a:t>Ei märkätiloja! Ei vettä lattialle!</a:t>
            </a:r>
            <a:endParaRPr lang="fi-FI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20110923_41.jpg.p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-25"/>
            <a:ext cx="5148290" cy="6864387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6282319" y="6519446"/>
            <a:ext cx="2861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err="1" smtClean="0"/>
              <a:t>Benvik</a:t>
            </a:r>
            <a:r>
              <a:rPr lang="fi-FI" sz="1600" b="1" dirty="0" smtClean="0"/>
              <a:t>, </a:t>
            </a:r>
            <a:r>
              <a:rPr lang="fi-FI" sz="1600" b="1" dirty="0" err="1" smtClean="0"/>
              <a:t>Närpes</a:t>
            </a:r>
            <a:r>
              <a:rPr lang="fi-FI" sz="1600" b="1" dirty="0" smtClean="0"/>
              <a:t>     2011</a:t>
            </a:r>
            <a:endParaRPr lang="fi-FI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20101112_77.jpg.p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529387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 rot="20356404">
            <a:off x="4213714" y="4142282"/>
            <a:ext cx="40927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solidFill>
                  <a:schemeClr val="bg1"/>
                </a:solidFill>
              </a:rPr>
              <a:t>&lt;   &lt;   &lt;  lämpöpuhallin   &lt;   &lt;   &lt;</a:t>
            </a:r>
            <a:endParaRPr lang="fi-FI" sz="1600" b="1" dirty="0">
              <a:solidFill>
                <a:schemeClr val="bg1"/>
              </a:solidFill>
            </a:endParaRPr>
          </a:p>
        </p:txBody>
      </p:sp>
      <p:sp>
        <p:nvSpPr>
          <p:cNvPr id="4" name="Tekstikehys 3"/>
          <p:cNvSpPr txBox="1"/>
          <p:nvPr/>
        </p:nvSpPr>
        <p:spPr>
          <a:xfrm>
            <a:off x="0" y="6519446"/>
            <a:ext cx="91069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Kosteusvaurion kuivaus .                                     Annikinkatu, Tampere     2011</a:t>
            </a:r>
            <a:endParaRPr lang="fi-FI" sz="1600" b="1" dirty="0"/>
          </a:p>
        </p:txBody>
      </p:sp>
      <p:sp>
        <p:nvSpPr>
          <p:cNvPr id="5" name="Tekstikehys 4"/>
          <p:cNvSpPr txBox="1"/>
          <p:nvPr/>
        </p:nvSpPr>
        <p:spPr>
          <a:xfrm>
            <a:off x="0" y="0"/>
            <a:ext cx="3562194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Vanhat putkiasennukset ovat</a:t>
            </a:r>
          </a:p>
          <a:p>
            <a:r>
              <a:rPr lang="fi-FI" sz="1600" b="1" dirty="0" smtClean="0"/>
              <a:t>melkein aina vaurioittaneet</a:t>
            </a:r>
          </a:p>
          <a:p>
            <a:r>
              <a:rPr lang="fi-FI" sz="1600" b="1" dirty="0" smtClean="0"/>
              <a:t>rakenteita.</a:t>
            </a:r>
          </a:p>
          <a:p>
            <a:endParaRPr lang="fi-FI" sz="1600" b="1" dirty="0" smtClean="0"/>
          </a:p>
          <a:p>
            <a:pPr>
              <a:buFontTx/>
              <a:buChar char="-"/>
            </a:pPr>
            <a:r>
              <a:rPr lang="fi-FI" sz="1600" b="1" dirty="0" smtClean="0"/>
              <a:t> putkien hikoilu</a:t>
            </a:r>
          </a:p>
          <a:p>
            <a:pPr>
              <a:buFontTx/>
              <a:buChar char="-"/>
            </a:pPr>
            <a:r>
              <a:rPr lang="fi-FI" sz="1600" b="1" dirty="0" smtClean="0"/>
              <a:t> putkivuodot</a:t>
            </a:r>
            <a:endParaRPr lang="fi-FI" sz="1600" b="1" dirty="0"/>
          </a:p>
        </p:txBody>
      </p:sp>
      <p:sp>
        <p:nvSpPr>
          <p:cNvPr id="6" name="Tekstikehys 5"/>
          <p:cNvSpPr txBox="1"/>
          <p:nvPr/>
        </p:nvSpPr>
        <p:spPr>
          <a:xfrm>
            <a:off x="6858016" y="0"/>
            <a:ext cx="1563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smtClean="0"/>
              <a:t>Kosteus</a:t>
            </a:r>
            <a:endParaRPr lang="fi-FI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3" name="Picture 5" descr="w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042988" y="0"/>
            <a:ext cx="4576762" cy="6858000"/>
          </a:xfrm>
          <a:noFill/>
          <a:ln/>
        </p:spPr>
      </p:pic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6174917" y="6519446"/>
            <a:ext cx="29690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Oulu, </a:t>
            </a:r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Kiilan talo     </a:t>
            </a:r>
            <a:r>
              <a:rPr lang="fi-FI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2004</a:t>
            </a:r>
            <a:endParaRPr lang="en-US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5546540" y="0"/>
            <a:ext cx="35974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Modernit tiiviit materiaalit</a:t>
            </a:r>
          </a:p>
          <a:p>
            <a:r>
              <a:rPr lang="fi-FI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estävät kuivumisen. </a:t>
            </a:r>
            <a:endParaRPr lang="fi-FI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2285984" y="1500174"/>
            <a:ext cx="29979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puukuvioinen muovilevy</a:t>
            </a:r>
            <a:endParaRPr lang="en-US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3857620" y="6286520"/>
            <a:ext cx="15728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muovimatto</a:t>
            </a:r>
            <a:endParaRPr lang="en-US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kstikehys 6"/>
          <p:cNvSpPr txBox="1"/>
          <p:nvPr/>
        </p:nvSpPr>
        <p:spPr>
          <a:xfrm>
            <a:off x="1214414" y="3214686"/>
            <a:ext cx="1572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muovimatto</a:t>
            </a:r>
            <a:endParaRPr lang="fi-FI" sz="16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1" name="Picture 5" descr="w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027738"/>
          </a:xfrm>
          <a:noFill/>
          <a:ln/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0" y="1000108"/>
            <a:ext cx="29979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puukuvioinen muovilevy</a:t>
            </a:r>
            <a:endParaRPr lang="en-US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kstikehys 6"/>
          <p:cNvSpPr txBox="1"/>
          <p:nvPr/>
        </p:nvSpPr>
        <p:spPr>
          <a:xfrm>
            <a:off x="1000100" y="4429132"/>
            <a:ext cx="272863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muovimatto (purettu)</a:t>
            </a:r>
            <a:endParaRPr lang="fi-FI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933138" y="357166"/>
            <a:ext cx="2210862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kaakelikuvioinen </a:t>
            </a:r>
          </a:p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muovilevy</a:t>
            </a:r>
            <a:endParaRPr lang="en-US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174917" y="6519446"/>
            <a:ext cx="29690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i-FI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Oulu, </a:t>
            </a:r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Kiilan talo     </a:t>
            </a:r>
            <a:r>
              <a:rPr lang="fi-FI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2004</a:t>
            </a:r>
            <a:endParaRPr lang="en-US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4716463" y="655320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i-FI"/>
          </a:p>
        </p:txBody>
      </p:sp>
      <p:sp>
        <p:nvSpPr>
          <p:cNvPr id="6" name="Tekstikehys 5"/>
          <p:cNvSpPr txBox="1"/>
          <p:nvPr/>
        </p:nvSpPr>
        <p:spPr>
          <a:xfrm>
            <a:off x="5714856" y="0"/>
            <a:ext cx="3429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solidFill>
                  <a:schemeClr val="bg1"/>
                </a:solidFill>
              </a:rPr>
              <a:t>Koulurakennus ennen 1960.</a:t>
            </a:r>
            <a:endParaRPr lang="fi-FI" sz="1600" b="1" dirty="0">
              <a:solidFill>
                <a:schemeClr val="bg1"/>
              </a:solidFill>
            </a:endParaRPr>
          </a:p>
        </p:txBody>
      </p:sp>
      <p:pic>
        <p:nvPicPr>
          <p:cNvPr id="8" name="Sisällön paikkamerkki 7" descr="20120309_19.jpg.pp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328646" y="-11799"/>
            <a:ext cx="4583444" cy="6869799"/>
          </a:xfrm>
        </p:spPr>
      </p:pic>
      <p:sp>
        <p:nvSpPr>
          <p:cNvPr id="9" name="Tekstikehys 8"/>
          <p:cNvSpPr txBox="1"/>
          <p:nvPr/>
        </p:nvSpPr>
        <p:spPr>
          <a:xfrm>
            <a:off x="5576998" y="0"/>
            <a:ext cx="3429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Koulurakennus ennen 1960.</a:t>
            </a:r>
            <a:endParaRPr lang="fi-FI" sz="1600" b="1" dirty="0"/>
          </a:p>
        </p:txBody>
      </p:sp>
      <p:sp>
        <p:nvSpPr>
          <p:cNvPr id="10" name="Tekstikehys 9"/>
          <p:cNvSpPr txBox="1"/>
          <p:nvPr/>
        </p:nvSpPr>
        <p:spPr>
          <a:xfrm>
            <a:off x="5099303" y="6519446"/>
            <a:ext cx="40446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err="1" smtClean="0"/>
              <a:t>Pankakosken</a:t>
            </a:r>
            <a:r>
              <a:rPr lang="fi-FI" sz="1600" b="1" dirty="0" smtClean="0"/>
              <a:t> kansakoulu     2001</a:t>
            </a:r>
            <a:endParaRPr lang="fi-FI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yleis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576763" cy="6858000"/>
          </a:xfrm>
          <a:noFill/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4714876" y="357166"/>
            <a:ext cx="3785011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Nykyinen rakennustekniikka </a:t>
            </a:r>
          </a:p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toimii TEORIASSA mutta se ei </a:t>
            </a:r>
          </a:p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selviä  virheistä ja vahingoista.</a:t>
            </a:r>
          </a:p>
          <a:p>
            <a:endParaRPr lang="fi-FI" sz="16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Siis elämästä.</a:t>
            </a:r>
          </a:p>
          <a:p>
            <a:endParaRPr lang="fi-FI" sz="16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Moderni rakenne on </a:t>
            </a:r>
          </a:p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toipumiskyvytön.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5214910" y="6488668"/>
            <a:ext cx="39290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Tammelan päiväkoti     1990</a:t>
            </a:r>
            <a:r>
              <a:rPr lang="fi-FI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  <a:endParaRPr lang="en-US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20100929_112.jpg.p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8" y="0"/>
            <a:ext cx="4143372" cy="6224787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1428728" y="3571876"/>
            <a:ext cx="317586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Ei koneella kuivana</a:t>
            </a:r>
          </a:p>
          <a:p>
            <a:r>
              <a:rPr lang="fi-FI" sz="1600" b="1" dirty="0" smtClean="0"/>
              <a:t>pidettyä ja mittarein</a:t>
            </a:r>
          </a:p>
          <a:p>
            <a:r>
              <a:rPr lang="fi-FI" sz="1600" b="1" dirty="0" smtClean="0"/>
              <a:t>valvottua alustaa </a:t>
            </a:r>
          </a:p>
          <a:p>
            <a:r>
              <a:rPr lang="fi-FI" sz="1600" b="1" dirty="0" smtClean="0"/>
              <a:t>vaan tolppaperustus.</a:t>
            </a:r>
          </a:p>
          <a:p>
            <a:endParaRPr lang="fi-FI" sz="1600" b="1" dirty="0" smtClean="0"/>
          </a:p>
          <a:p>
            <a:r>
              <a:rPr lang="fi-FI" sz="1600" b="1" dirty="0" smtClean="0"/>
              <a:t>Alapohjan eristys voi </a:t>
            </a:r>
          </a:p>
          <a:p>
            <a:r>
              <a:rPr lang="fi-FI" sz="1600" b="1" dirty="0" smtClean="0"/>
              <a:t>olla miten paksu tahansa.</a:t>
            </a:r>
          </a:p>
          <a:p>
            <a:r>
              <a:rPr lang="fi-FI" sz="1600" b="1" dirty="0" smtClean="0"/>
              <a:t>Ei voi mennä epäkuntoon,</a:t>
            </a:r>
          </a:p>
          <a:p>
            <a:r>
              <a:rPr lang="fi-FI" sz="1600" b="1" dirty="0" smtClean="0"/>
              <a:t>ei tarvita valvontaa,</a:t>
            </a:r>
          </a:p>
          <a:p>
            <a:r>
              <a:rPr lang="fi-FI" sz="1600" b="1" dirty="0" smtClean="0"/>
              <a:t>ei vaaraa homeesta</a:t>
            </a:r>
          </a:p>
          <a:p>
            <a:r>
              <a:rPr lang="fi-FI" sz="1600" b="1" dirty="0" smtClean="0"/>
              <a:t>eikä radonista.</a:t>
            </a:r>
            <a:endParaRPr lang="fi-FI" sz="1600" b="1" dirty="0"/>
          </a:p>
        </p:txBody>
      </p:sp>
      <p:pic>
        <p:nvPicPr>
          <p:cNvPr id="4" name="Kuva 3" descr="20101015_31.jpg.p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3264694"/>
          </a:xfrm>
          <a:prstGeom prst="rect">
            <a:avLst/>
          </a:prstGeom>
        </p:spPr>
      </p:pic>
      <p:sp>
        <p:nvSpPr>
          <p:cNvPr id="5" name="Tekstikehys 4"/>
          <p:cNvSpPr txBox="1"/>
          <p:nvPr/>
        </p:nvSpPr>
        <p:spPr>
          <a:xfrm>
            <a:off x="5929322" y="2214554"/>
            <a:ext cx="1351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solidFill>
                  <a:schemeClr val="bg1"/>
                </a:solidFill>
              </a:rPr>
              <a:t>________</a:t>
            </a:r>
            <a:endParaRPr lang="fi-FI" sz="1600" b="1" dirty="0">
              <a:solidFill>
                <a:schemeClr val="bg1"/>
              </a:solidFill>
            </a:endParaRPr>
          </a:p>
        </p:txBody>
      </p:sp>
      <p:sp>
        <p:nvSpPr>
          <p:cNvPr id="6" name="Tekstikehys 5"/>
          <p:cNvSpPr txBox="1"/>
          <p:nvPr/>
        </p:nvSpPr>
        <p:spPr>
          <a:xfrm>
            <a:off x="6286512" y="2071678"/>
            <a:ext cx="787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solidFill>
                  <a:schemeClr val="bg1"/>
                </a:solidFill>
              </a:rPr>
              <a:t>lattia</a:t>
            </a:r>
            <a:endParaRPr lang="fi-FI" sz="1600" b="1" dirty="0">
              <a:solidFill>
                <a:schemeClr val="bg1"/>
              </a:solidFill>
            </a:endParaRPr>
          </a:p>
        </p:txBody>
      </p:sp>
      <p:sp>
        <p:nvSpPr>
          <p:cNvPr id="7" name="Tekstikehys 6"/>
          <p:cNvSpPr txBox="1"/>
          <p:nvPr/>
        </p:nvSpPr>
        <p:spPr>
          <a:xfrm>
            <a:off x="2749301" y="6519446"/>
            <a:ext cx="63946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Rauma     2010                                       Kestilä     2012</a:t>
            </a:r>
            <a:endParaRPr lang="fi-FI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20080829_180.jpg.p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1428728" y="428604"/>
            <a:ext cx="646843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b="1" dirty="0" smtClean="0"/>
              <a:t>Oletko kuullut koneesta joka ei voi mennä rikki?</a:t>
            </a:r>
          </a:p>
          <a:p>
            <a:r>
              <a:rPr lang="fi-FI" b="1" dirty="0" smtClean="0"/>
              <a:t>Oletko kuullut koneesta jota ei tarvitse huoltaa?</a:t>
            </a:r>
            <a:endParaRPr lang="fi-FI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sällön paikkamerkki 2" descr="20090411_39.jpg.pp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01229" cy="6072230"/>
          </a:xfrm>
        </p:spPr>
      </p:pic>
      <p:sp>
        <p:nvSpPr>
          <p:cNvPr id="4" name="Tekstikehys 3"/>
          <p:cNvSpPr txBox="1"/>
          <p:nvPr/>
        </p:nvSpPr>
        <p:spPr>
          <a:xfrm>
            <a:off x="0" y="5429264"/>
            <a:ext cx="91440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1600" b="1" dirty="0" smtClean="0"/>
              <a:t>Höyrynsulullisessa rakennuksessa lämpöpumppua ei saa käyttää</a:t>
            </a:r>
          </a:p>
          <a:p>
            <a:r>
              <a:rPr lang="fi-FI" sz="1600" b="1" dirty="0" smtClean="0"/>
              <a:t>jäähdyttämiseen: höyrynsulku on silloin väärällä puolella ja rakenne kastuu.</a:t>
            </a:r>
          </a:p>
          <a:p>
            <a:endParaRPr lang="fi-FI" sz="1600" b="1" dirty="0" smtClean="0"/>
          </a:p>
          <a:p>
            <a:r>
              <a:rPr lang="fi-FI" sz="1600" b="1" dirty="0" smtClean="0"/>
              <a:t>Huoltamaton lämpöpumppu on homepumppu. Puolet ihmisistä ei huolla </a:t>
            </a:r>
          </a:p>
          <a:p>
            <a:r>
              <a:rPr lang="fi-FI" sz="1600" b="1" dirty="0" smtClean="0"/>
              <a:t>koskaan (myyjän arvio). Terveyden menetys on liian suuri  rangaistus </a:t>
            </a:r>
          </a:p>
          <a:p>
            <a:r>
              <a:rPr lang="fi-FI" sz="1600" b="1" dirty="0" smtClean="0"/>
              <a:t>huollon laiminlyönnistä! Tällaista systeemiä ei saa olla.</a:t>
            </a:r>
          </a:p>
        </p:txBody>
      </p:sp>
      <p:sp>
        <p:nvSpPr>
          <p:cNvPr id="5" name="Tekstikehys 4"/>
          <p:cNvSpPr txBox="1"/>
          <p:nvPr/>
        </p:nvSpPr>
        <p:spPr>
          <a:xfrm>
            <a:off x="5715008" y="357166"/>
            <a:ext cx="291618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Ilmalämpöpumppu</a:t>
            </a:r>
            <a:endParaRPr lang="fi-FI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20110912_48.jpg.p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529386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0" y="-24"/>
            <a:ext cx="203773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2000" b="1" dirty="0" smtClean="0"/>
              <a:t>Ulkomaalaus</a:t>
            </a:r>
            <a:endParaRPr lang="fi-FI" sz="2000" b="1" dirty="0"/>
          </a:p>
        </p:txBody>
      </p:sp>
      <p:sp>
        <p:nvSpPr>
          <p:cNvPr id="4" name="Tekstikehys 3"/>
          <p:cNvSpPr txBox="1"/>
          <p:nvPr/>
        </p:nvSpPr>
        <p:spPr>
          <a:xfrm>
            <a:off x="5182835" y="6519446"/>
            <a:ext cx="3961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b="1" dirty="0" err="1" smtClean="0"/>
              <a:t>Labbyn</a:t>
            </a:r>
            <a:r>
              <a:rPr lang="fi-FI" sz="1600" b="1" dirty="0" smtClean="0"/>
              <a:t> kartano, Pernaja     2011</a:t>
            </a:r>
            <a:endParaRPr lang="fi-FI" sz="1600" b="1" dirty="0"/>
          </a:p>
        </p:txBody>
      </p:sp>
      <p:sp>
        <p:nvSpPr>
          <p:cNvPr id="5" name="Tekstikehys 4"/>
          <p:cNvSpPr txBox="1"/>
          <p:nvPr/>
        </p:nvSpPr>
        <p:spPr>
          <a:xfrm>
            <a:off x="0" y="642918"/>
            <a:ext cx="1840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1" dirty="0" smtClean="0"/>
              <a:t>Keittomaali</a:t>
            </a:r>
            <a:endParaRPr lang="fi-FI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kärsäm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357166"/>
            <a:ext cx="9144000" cy="6100762"/>
          </a:xfrm>
          <a:noFill/>
          <a:ln/>
        </p:spPr>
      </p:pic>
      <p:sp>
        <p:nvSpPr>
          <p:cNvPr id="4" name="Tekstikehys 3"/>
          <p:cNvSpPr txBox="1"/>
          <p:nvPr/>
        </p:nvSpPr>
        <p:spPr>
          <a:xfrm>
            <a:off x="0" y="0"/>
            <a:ext cx="89498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vesi 50l + </a:t>
            </a:r>
            <a:r>
              <a:rPr lang="fi-FI" sz="1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rautaviht</a:t>
            </a:r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 2 kg + ruisjauhot 4 kg + pigmentti 8 kg / keittoaika 3t</a:t>
            </a:r>
            <a:endParaRPr lang="fi-FI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kstikehys 4"/>
          <p:cNvSpPr txBox="1"/>
          <p:nvPr/>
        </p:nvSpPr>
        <p:spPr>
          <a:xfrm>
            <a:off x="6872224" y="6519446"/>
            <a:ext cx="2271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Kärsämäki    2001</a:t>
            </a:r>
            <a:endParaRPr lang="fi-FI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sällön paikkamerkki 2" descr="m.pumu.070907 018.jpg.pp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583350" cy="6869655"/>
          </a:xfrm>
        </p:spPr>
      </p:pic>
      <p:pic>
        <p:nvPicPr>
          <p:cNvPr id="4" name="Kuva 3" descr="m.pumu.070907 01kes.01.jpg.p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3548" y="1"/>
            <a:ext cx="3890451" cy="5286387"/>
          </a:xfrm>
          <a:prstGeom prst="rect">
            <a:avLst/>
          </a:prstGeom>
        </p:spPr>
      </p:pic>
      <p:sp>
        <p:nvSpPr>
          <p:cNvPr id="5" name="Tekstikehys 4"/>
          <p:cNvSpPr txBox="1"/>
          <p:nvPr/>
        </p:nvSpPr>
        <p:spPr>
          <a:xfrm>
            <a:off x="5072066" y="5429264"/>
            <a:ext cx="40559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Kirnunmäntäsekoitin on paras.</a:t>
            </a:r>
          </a:p>
          <a:p>
            <a:endParaRPr lang="fi-FI" sz="1600" b="1" dirty="0" smtClean="0"/>
          </a:p>
          <a:p>
            <a:endParaRPr lang="fi-FI" sz="1600" b="1" dirty="0" smtClean="0"/>
          </a:p>
          <a:p>
            <a:r>
              <a:rPr lang="fi-FI" sz="1600" b="1" dirty="0" smtClean="0"/>
              <a:t>Keittoaika 2 – 3 tuntia. </a:t>
            </a:r>
          </a:p>
          <a:p>
            <a:r>
              <a:rPr lang="fi-FI" sz="1600" b="1" dirty="0" smtClean="0"/>
              <a:t>Tärkeä liisterin muodostumiselle!</a:t>
            </a:r>
            <a:endParaRPr lang="fi-FI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sällön paikkamerkki 2" descr="m.pumu.070907 020.jpg.pp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1071538" y="0"/>
            <a:ext cx="4575570" cy="6858000"/>
          </a:xfrm>
        </p:spPr>
      </p:pic>
      <p:sp>
        <p:nvSpPr>
          <p:cNvPr id="4" name="Tekstikehys 3"/>
          <p:cNvSpPr txBox="1"/>
          <p:nvPr/>
        </p:nvSpPr>
        <p:spPr>
          <a:xfrm>
            <a:off x="5786446" y="4357694"/>
            <a:ext cx="2428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Mineraalivilla ei ole</a:t>
            </a:r>
          </a:p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turha keksintö.</a:t>
            </a:r>
          </a:p>
        </p:txBody>
      </p:sp>
      <p:sp>
        <p:nvSpPr>
          <p:cNvPr id="5" name="Tekstikehys 4"/>
          <p:cNvSpPr txBox="1"/>
          <p:nvPr/>
        </p:nvSpPr>
        <p:spPr>
          <a:xfrm>
            <a:off x="5221131" y="6519446"/>
            <a:ext cx="3922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  </a:t>
            </a:r>
            <a:r>
              <a:rPr lang="fi-FI" sz="1600" b="1" dirty="0" err="1" smtClean="0"/>
              <a:t>Olkkalan</a:t>
            </a:r>
            <a:r>
              <a:rPr lang="fi-FI" sz="1600" b="1" dirty="0" smtClean="0"/>
              <a:t> kartano, Vihti     1987</a:t>
            </a:r>
            <a:endParaRPr lang="fi-FI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sällön paikkamerkki 2" descr="m.pumu.070907 024.jpg.pp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583444" cy="6869800"/>
          </a:xfrm>
        </p:spPr>
      </p:pic>
      <p:pic>
        <p:nvPicPr>
          <p:cNvPr id="4" name="Kuva 3" descr="m.pumu.070907 025.x.tre.95.jpg.p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123" y="3071810"/>
            <a:ext cx="4254877" cy="3151268"/>
          </a:xfrm>
          <a:prstGeom prst="rect">
            <a:avLst/>
          </a:prstGeom>
        </p:spPr>
      </p:pic>
      <p:sp>
        <p:nvSpPr>
          <p:cNvPr id="5" name="Tekstikehys 4"/>
          <p:cNvSpPr txBox="1"/>
          <p:nvPr/>
        </p:nvSpPr>
        <p:spPr>
          <a:xfrm>
            <a:off x="4786314" y="571480"/>
            <a:ext cx="41408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Jos alustassa on ongelmia </a:t>
            </a:r>
          </a:p>
          <a:p>
            <a:r>
              <a:rPr lang="fi-FI" sz="1600" b="1" dirty="0" smtClean="0"/>
              <a:t>(painekyllästetty puu, kemiallinen</a:t>
            </a:r>
          </a:p>
          <a:p>
            <a:r>
              <a:rPr lang="fi-FI" sz="1600" b="1" dirty="0" smtClean="0"/>
              <a:t>maalinpoisto, vanha muovimaali)</a:t>
            </a:r>
          </a:p>
          <a:p>
            <a:r>
              <a:rPr lang="fi-FI" sz="1600" b="1" dirty="0" smtClean="0"/>
              <a:t>lisätään loppuvaiheessa mukaan</a:t>
            </a:r>
          </a:p>
          <a:p>
            <a:r>
              <a:rPr lang="fi-FI" sz="1600" b="1" dirty="0" smtClean="0"/>
              <a:t>pellavaöljyvernissaa n. 5%.</a:t>
            </a:r>
          </a:p>
          <a:p>
            <a:r>
              <a:rPr lang="fi-FI" sz="1600" b="1" dirty="0" smtClean="0"/>
              <a:t>Voi maalata vain kuumana.</a:t>
            </a:r>
            <a:endParaRPr lang="fi-FI" sz="1600" b="1" dirty="0"/>
          </a:p>
        </p:txBody>
      </p:sp>
      <p:sp>
        <p:nvSpPr>
          <p:cNvPr id="6" name="Tekstikehys 5"/>
          <p:cNvSpPr txBox="1"/>
          <p:nvPr/>
        </p:nvSpPr>
        <p:spPr>
          <a:xfrm>
            <a:off x="2357422" y="6519446"/>
            <a:ext cx="67746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          Turku     2000                                 Tampere     1995</a:t>
            </a:r>
            <a:endParaRPr lang="fi-FI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20110603_10.jpg.jpg.pp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68" y="53116"/>
            <a:ext cx="4572032" cy="6804884"/>
          </a:xfrm>
          <a:prstGeom prst="rect">
            <a:avLst/>
          </a:prstGeom>
        </p:spPr>
      </p:pic>
      <p:pic>
        <p:nvPicPr>
          <p:cNvPr id="3" name="Kuva 2" descr="20110603_16.jpg.p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74888" cy="3786214"/>
          </a:xfrm>
          <a:prstGeom prst="rect">
            <a:avLst/>
          </a:prstGeom>
        </p:spPr>
      </p:pic>
      <p:sp>
        <p:nvSpPr>
          <p:cNvPr id="4" name="Tekstikehys 3"/>
          <p:cNvSpPr txBox="1"/>
          <p:nvPr/>
        </p:nvSpPr>
        <p:spPr>
          <a:xfrm>
            <a:off x="0" y="6519446"/>
            <a:ext cx="5253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Vernissavahvistettu keittomaali 19 vuotta.</a:t>
            </a:r>
            <a:endParaRPr lang="fi-FI" sz="1600" b="1" dirty="0"/>
          </a:p>
        </p:txBody>
      </p:sp>
      <p:sp>
        <p:nvSpPr>
          <p:cNvPr id="5" name="Tekstikehys 4"/>
          <p:cNvSpPr txBox="1"/>
          <p:nvPr/>
        </p:nvSpPr>
        <p:spPr>
          <a:xfrm>
            <a:off x="6774441" y="6519446"/>
            <a:ext cx="23695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      Sysmä     2011 </a:t>
            </a:r>
            <a:endParaRPr lang="fi-FI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w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983288"/>
          </a:xfrm>
          <a:noFill/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5318125" y="6553200"/>
            <a:ext cx="386516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i-FI" sz="1600" b="1" dirty="0" smtClean="0"/>
              <a:t>Keskuskoulu, Kokemäki     </a:t>
            </a:r>
            <a:r>
              <a:rPr lang="fi-FI" sz="1600" b="1" dirty="0"/>
              <a:t>1998</a:t>
            </a:r>
            <a:endParaRPr lang="en-US" sz="1600" b="1" dirty="0"/>
          </a:p>
        </p:txBody>
      </p:sp>
      <p:sp>
        <p:nvSpPr>
          <p:cNvPr id="5" name="Tekstikehys 4"/>
          <p:cNvSpPr txBox="1"/>
          <p:nvPr/>
        </p:nvSpPr>
        <p:spPr>
          <a:xfrm>
            <a:off x="5576998" y="0"/>
            <a:ext cx="3567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solidFill>
                  <a:schemeClr val="bg1"/>
                </a:solidFill>
              </a:rPr>
              <a:t>Koulurakennus 1960 jälkeen.</a:t>
            </a:r>
            <a:endParaRPr lang="fi-FI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tolppa.050727 030.jpg.p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27323"/>
            <a:ext cx="7602840" cy="6830677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0" y="0"/>
            <a:ext cx="1771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1" dirty="0" smtClean="0"/>
              <a:t>Maitomaali</a:t>
            </a:r>
            <a:endParaRPr lang="fi-FI" sz="2000" b="1" dirty="0"/>
          </a:p>
        </p:txBody>
      </p:sp>
      <p:sp>
        <p:nvSpPr>
          <p:cNvPr id="4" name="Tekstikehys 3"/>
          <p:cNvSpPr txBox="1"/>
          <p:nvPr/>
        </p:nvSpPr>
        <p:spPr>
          <a:xfrm>
            <a:off x="5572132" y="285728"/>
            <a:ext cx="28504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Rasvatonta maitoa 3 l</a:t>
            </a:r>
          </a:p>
          <a:p>
            <a:r>
              <a:rPr lang="fi-FI" sz="1600" b="1" dirty="0" smtClean="0"/>
              <a:t>Punamultaa            1 l</a:t>
            </a:r>
          </a:p>
          <a:p>
            <a:r>
              <a:rPr lang="fi-FI" sz="1600" b="1" dirty="0" smtClean="0"/>
              <a:t>Sementtiä           1/3 l </a:t>
            </a:r>
            <a:endParaRPr lang="fi-FI" sz="1600" b="1" dirty="0"/>
          </a:p>
        </p:txBody>
      </p:sp>
      <p:sp>
        <p:nvSpPr>
          <p:cNvPr id="5" name="Tekstikehys 4"/>
          <p:cNvSpPr txBox="1"/>
          <p:nvPr/>
        </p:nvSpPr>
        <p:spPr>
          <a:xfrm>
            <a:off x="7234503" y="6519446"/>
            <a:ext cx="19094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Kestilä     2005</a:t>
            </a:r>
            <a:endParaRPr lang="fi-FI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20110912_62.jpg.p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100761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0" y="6143644"/>
            <a:ext cx="3195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Maitomaali ja keittomaali.</a:t>
            </a:r>
            <a:endParaRPr lang="fi-FI" sz="1600" b="1" dirty="0"/>
          </a:p>
        </p:txBody>
      </p:sp>
      <p:sp>
        <p:nvSpPr>
          <p:cNvPr id="4" name="Tekstikehys 3"/>
          <p:cNvSpPr txBox="1"/>
          <p:nvPr/>
        </p:nvSpPr>
        <p:spPr>
          <a:xfrm>
            <a:off x="5182835" y="6519446"/>
            <a:ext cx="3961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b="1" dirty="0" err="1" smtClean="0"/>
              <a:t>Labbyn</a:t>
            </a:r>
            <a:r>
              <a:rPr lang="fi-FI" sz="1600" b="1" dirty="0" smtClean="0"/>
              <a:t> kartano, Pernaja     2011</a:t>
            </a:r>
            <a:endParaRPr lang="fi-FI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m.alq.070907 046.jpg.pp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558421" cy="6832297"/>
          </a:xfrm>
        </p:spPr>
      </p:pic>
      <p:pic>
        <p:nvPicPr>
          <p:cNvPr id="6" name="Kuva 5" descr="m.alq.070907 047.jpg.p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068" y="3500438"/>
            <a:ext cx="4282932" cy="2857519"/>
          </a:xfrm>
          <a:prstGeom prst="rect">
            <a:avLst/>
          </a:prstGeom>
        </p:spPr>
      </p:pic>
      <p:sp>
        <p:nvSpPr>
          <p:cNvPr id="4" name="Tekstikehys 3"/>
          <p:cNvSpPr txBox="1"/>
          <p:nvPr/>
        </p:nvSpPr>
        <p:spPr>
          <a:xfrm>
            <a:off x="7234503" y="6519446"/>
            <a:ext cx="19094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Kestilä     2005</a:t>
            </a:r>
            <a:endParaRPr lang="fi-FI" sz="1600" b="1" dirty="0"/>
          </a:p>
        </p:txBody>
      </p:sp>
      <p:sp>
        <p:nvSpPr>
          <p:cNvPr id="7" name="Tekstikehys 6"/>
          <p:cNvSpPr txBox="1"/>
          <p:nvPr/>
        </p:nvSpPr>
        <p:spPr>
          <a:xfrm>
            <a:off x="5500694" y="357166"/>
            <a:ext cx="28777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Heti valmis, ei keitetä.</a:t>
            </a:r>
          </a:p>
          <a:p>
            <a:endParaRPr lang="fi-FI" sz="1600" b="1" dirty="0" smtClean="0"/>
          </a:p>
          <a:p>
            <a:r>
              <a:rPr lang="fi-FI" sz="1600" b="1" dirty="0" smtClean="0"/>
              <a:t>Sekoitettava ahkerasti!</a:t>
            </a:r>
            <a:endParaRPr lang="fi-FI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sällön paikkamerkki 2" descr="B442.4.Late.04-rypyssä.jpg.pp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1" y="757237"/>
            <a:ext cx="9143999" cy="6100763"/>
          </a:xfrm>
        </p:spPr>
      </p:pic>
      <p:sp>
        <p:nvSpPr>
          <p:cNvPr id="5" name="Tekstikehys 4"/>
          <p:cNvSpPr txBox="1"/>
          <p:nvPr/>
        </p:nvSpPr>
        <p:spPr>
          <a:xfrm>
            <a:off x="857224" y="0"/>
            <a:ext cx="7885492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Maalien yhteydessä puhutaan maalikalvon höyrynläpäisevyydestä.</a:t>
            </a:r>
          </a:p>
          <a:p>
            <a:r>
              <a:rPr lang="fi-FI" sz="1600" b="1" dirty="0" smtClean="0"/>
              <a:t>Höyrynläpäisevyys on kaasunläpäisevyyttä, sillä EI voi kuvata</a:t>
            </a:r>
          </a:p>
          <a:p>
            <a:r>
              <a:rPr lang="fi-FI" sz="1600" b="1" dirty="0" smtClean="0"/>
              <a:t>hengittävyyttä.</a:t>
            </a:r>
          </a:p>
          <a:p>
            <a:r>
              <a:rPr lang="fi-FI" sz="1600" b="1" dirty="0" smtClean="0"/>
              <a:t>Lateksi on ”reikäinen” mutta ei ole hengittävä.</a:t>
            </a:r>
            <a:endParaRPr lang="fi-FI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20090830_66.jpg.pp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529388"/>
          </a:xfrm>
        </p:spPr>
      </p:pic>
      <p:sp>
        <p:nvSpPr>
          <p:cNvPr id="7" name="Tekstikehys 6"/>
          <p:cNvSpPr txBox="1"/>
          <p:nvPr/>
        </p:nvSpPr>
        <p:spPr>
          <a:xfrm>
            <a:off x="0" y="0"/>
            <a:ext cx="1550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1" dirty="0" smtClean="0"/>
              <a:t>Öljymaali</a:t>
            </a:r>
            <a:endParaRPr lang="fi-FI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20110215_6.jpg.p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257675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142844" y="5214950"/>
            <a:ext cx="70487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Öljymaali kuivuu ottamalla happea, ulkopinnalta alkaen.</a:t>
            </a:r>
          </a:p>
          <a:p>
            <a:r>
              <a:rPr lang="fi-FI" sz="1600" b="1" dirty="0" smtClean="0"/>
              <a:t>Tilavuus kasvaa. Liuottimia ei tarvita. </a:t>
            </a:r>
          </a:p>
          <a:p>
            <a:r>
              <a:rPr lang="fi-FI" sz="1600" b="1" dirty="0" smtClean="0"/>
              <a:t>Monta ohutta kerrosta kuivuu nopeammin kuin yksi paksu. </a:t>
            </a:r>
          </a:p>
          <a:p>
            <a:r>
              <a:rPr lang="fi-FI" sz="1600" b="1" dirty="0" smtClean="0"/>
              <a:t>Paksu kerros rypistyy.</a:t>
            </a:r>
            <a:endParaRPr lang="fi-FI" sz="1600" b="1" dirty="0"/>
          </a:p>
        </p:txBody>
      </p:sp>
      <p:sp>
        <p:nvSpPr>
          <p:cNvPr id="4" name="Tekstikehys 3"/>
          <p:cNvSpPr txBox="1"/>
          <p:nvPr/>
        </p:nvSpPr>
        <p:spPr>
          <a:xfrm>
            <a:off x="4264138" y="4214818"/>
            <a:ext cx="4879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b="1" dirty="0" err="1" smtClean="0"/>
              <a:t>Lammers</a:t>
            </a:r>
            <a:r>
              <a:rPr lang="fi-FI" sz="1400" b="1" dirty="0" smtClean="0"/>
              <a:t> – De </a:t>
            </a:r>
            <a:r>
              <a:rPr lang="fi-FI" sz="1400" b="1" dirty="0" err="1" smtClean="0"/>
              <a:t>Wit</a:t>
            </a:r>
            <a:r>
              <a:rPr lang="fi-FI" sz="1400" b="1" dirty="0" smtClean="0"/>
              <a:t>, De </a:t>
            </a:r>
            <a:r>
              <a:rPr lang="fi-FI" sz="1400" b="1" dirty="0" err="1" smtClean="0"/>
              <a:t>moderne</a:t>
            </a:r>
            <a:r>
              <a:rPr lang="fi-FI" sz="1400" b="1" dirty="0" smtClean="0"/>
              <a:t> </a:t>
            </a:r>
            <a:r>
              <a:rPr lang="fi-FI" sz="1400" b="1" dirty="0" err="1" smtClean="0"/>
              <a:t>schilder</a:t>
            </a:r>
            <a:r>
              <a:rPr lang="fi-FI" sz="1400" b="1" dirty="0" smtClean="0"/>
              <a:t>, 1955</a:t>
            </a:r>
            <a:endParaRPr lang="fi-FI" sz="1400" b="1" dirty="0"/>
          </a:p>
        </p:txBody>
      </p:sp>
      <p:sp>
        <p:nvSpPr>
          <p:cNvPr id="5" name="Tekstikehys 4"/>
          <p:cNvSpPr txBox="1"/>
          <p:nvPr/>
        </p:nvSpPr>
        <p:spPr>
          <a:xfrm>
            <a:off x="642910" y="1928802"/>
            <a:ext cx="104868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400" b="1" dirty="0" smtClean="0"/>
              <a:t>  happi   </a:t>
            </a:r>
            <a:endParaRPr lang="fi-FI" sz="1400" b="1" dirty="0"/>
          </a:p>
        </p:txBody>
      </p:sp>
      <p:sp>
        <p:nvSpPr>
          <p:cNvPr id="6" name="Tekstikehys 5"/>
          <p:cNvSpPr txBox="1"/>
          <p:nvPr/>
        </p:nvSpPr>
        <p:spPr>
          <a:xfrm>
            <a:off x="785786" y="857232"/>
            <a:ext cx="131318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400" b="1" dirty="0" smtClean="0"/>
              <a:t>hiilivety   A</a:t>
            </a:r>
            <a:endParaRPr lang="fi-FI" sz="1400" b="1" dirty="0"/>
          </a:p>
        </p:txBody>
      </p:sp>
      <p:sp>
        <p:nvSpPr>
          <p:cNvPr id="7" name="Tekstikehys 6"/>
          <p:cNvSpPr txBox="1"/>
          <p:nvPr/>
        </p:nvSpPr>
        <p:spPr>
          <a:xfrm>
            <a:off x="857224" y="3071810"/>
            <a:ext cx="130997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400" b="1" dirty="0" smtClean="0"/>
              <a:t>hiilivety   B</a:t>
            </a:r>
            <a:endParaRPr lang="fi-FI" sz="1400" b="1" dirty="0"/>
          </a:p>
        </p:txBody>
      </p:sp>
      <p:sp>
        <p:nvSpPr>
          <p:cNvPr id="8" name="Tekstikehys 7"/>
          <p:cNvSpPr txBox="1"/>
          <p:nvPr/>
        </p:nvSpPr>
        <p:spPr>
          <a:xfrm>
            <a:off x="214282" y="4786322"/>
            <a:ext cx="2396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smtClean="0"/>
              <a:t>Pellavaöljymaali.</a:t>
            </a:r>
            <a:endParaRPr lang="fi-FI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sällön paikkamerkki 2" descr="070902.mur 069.jpg.pp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571509"/>
            <a:ext cx="9144000" cy="4143375"/>
          </a:xfrm>
        </p:spPr>
      </p:pic>
      <p:sp>
        <p:nvSpPr>
          <p:cNvPr id="4" name="Tekstikehys 3"/>
          <p:cNvSpPr txBox="1"/>
          <p:nvPr/>
        </p:nvSpPr>
        <p:spPr>
          <a:xfrm>
            <a:off x="857224" y="4929198"/>
            <a:ext cx="807249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10 l maalia peittää 40 neliötä               10 l maalia peittää 98 neliötä</a:t>
            </a:r>
          </a:p>
          <a:p>
            <a:endParaRPr lang="fi-FI" sz="16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fi-FI" sz="16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Moderni maali                                         Perinteinen pellavaöljymaali</a:t>
            </a:r>
          </a:p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60 % liuotinta                                        2 % liuotinta</a:t>
            </a:r>
          </a:p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40% maalia                                            98 % maalia</a:t>
            </a:r>
            <a:endParaRPr lang="fi-FI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kstikehys 4"/>
          <p:cNvSpPr txBox="1"/>
          <p:nvPr/>
        </p:nvSpPr>
        <p:spPr>
          <a:xfrm>
            <a:off x="2071670" y="0"/>
            <a:ext cx="4179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smtClean="0"/>
              <a:t>Mikä on perinteinen öljymaali?</a:t>
            </a:r>
            <a:endParaRPr lang="fi-FI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sällön paikkamerkki 2" descr="m.öm.070908 042.jpg.pp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10877" y="214290"/>
            <a:ext cx="5892357" cy="3857652"/>
          </a:xfrm>
        </p:spPr>
      </p:pic>
      <p:pic>
        <p:nvPicPr>
          <p:cNvPr id="4" name="Sisällön paikkamerkki 2" descr="m.öm.070908 038.x.jpg.p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8" y="1149971"/>
            <a:ext cx="3428992" cy="4553019"/>
          </a:xfrm>
          <a:prstGeom prst="rect">
            <a:avLst/>
          </a:prstGeom>
        </p:spPr>
      </p:pic>
      <p:sp>
        <p:nvSpPr>
          <p:cNvPr id="5" name="Tekstikehys 4"/>
          <p:cNvSpPr txBox="1"/>
          <p:nvPr/>
        </p:nvSpPr>
        <p:spPr>
          <a:xfrm>
            <a:off x="500034" y="4572008"/>
            <a:ext cx="41216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Pellavaöljyn kuivuminen.</a:t>
            </a:r>
          </a:p>
          <a:p>
            <a:pPr marL="342900" indent="-342900">
              <a:buAutoNum type="arabicPeriod"/>
            </a:pPr>
            <a:r>
              <a:rPr lang="fi-FI" sz="1600" b="1" dirty="0" smtClean="0"/>
              <a:t>Hajavalossa.</a:t>
            </a:r>
          </a:p>
          <a:p>
            <a:pPr marL="342900" indent="-342900">
              <a:buAutoNum type="arabicPeriod"/>
            </a:pPr>
            <a:r>
              <a:rPr lang="fi-FI" sz="1600" b="1" dirty="0" smtClean="0"/>
              <a:t>Suorassa auringonvalossa.</a:t>
            </a:r>
          </a:p>
          <a:p>
            <a:pPr marL="342900" indent="-342900">
              <a:buAutoNum type="arabicPeriod"/>
            </a:pPr>
            <a:r>
              <a:rPr lang="fi-FI" sz="1600" b="1" dirty="0" smtClean="0"/>
              <a:t>Pimeässä.</a:t>
            </a:r>
          </a:p>
          <a:p>
            <a:pPr marL="342900" indent="-342900"/>
            <a:endParaRPr lang="fi-FI" sz="1600" b="1" dirty="0" smtClean="0"/>
          </a:p>
          <a:p>
            <a:pPr marL="342900" indent="-342900"/>
            <a:r>
              <a:rPr lang="fi-FI" sz="1600" b="1" dirty="0" smtClean="0"/>
              <a:t>Käyrä osoittaa tilavuuden kasvun.</a:t>
            </a:r>
            <a:endParaRPr lang="fi-FI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sällön paikkamerkki 2" descr="050820.tolppa 002.x.jpg.pp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428604"/>
            <a:ext cx="9101099" cy="6057920"/>
          </a:xfrm>
        </p:spPr>
      </p:pic>
      <p:sp>
        <p:nvSpPr>
          <p:cNvPr id="4" name="Tekstikehys 3"/>
          <p:cNvSpPr txBox="1"/>
          <p:nvPr/>
        </p:nvSpPr>
        <p:spPr>
          <a:xfrm>
            <a:off x="500034" y="6519446"/>
            <a:ext cx="85924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Sade ei pilaa uutta maalia mutta himmentää.                      Kestilä     2005</a:t>
            </a:r>
            <a:endParaRPr lang="fi-FI" sz="1600" b="1" dirty="0"/>
          </a:p>
        </p:txBody>
      </p:sp>
      <p:sp>
        <p:nvSpPr>
          <p:cNvPr id="5" name="Tekstikehys 4"/>
          <p:cNvSpPr txBox="1"/>
          <p:nvPr/>
        </p:nvSpPr>
        <p:spPr>
          <a:xfrm>
            <a:off x="0" y="0"/>
            <a:ext cx="552426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Tuore öljymaali on vesitiivis = hengittämätön.</a:t>
            </a:r>
            <a:endParaRPr lang="fi-FI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20110825_24.jpg.p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153" y="0"/>
            <a:ext cx="9176153" cy="6122217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7093439" y="6519446"/>
            <a:ext cx="2050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  Kestilä     2011</a:t>
            </a:r>
            <a:endParaRPr lang="fi-FI" sz="1600" b="1" dirty="0"/>
          </a:p>
        </p:txBody>
      </p:sp>
      <p:sp>
        <p:nvSpPr>
          <p:cNvPr id="4" name="Tekstikehys 3"/>
          <p:cNvSpPr txBox="1"/>
          <p:nvPr/>
        </p:nvSpPr>
        <p:spPr>
          <a:xfrm>
            <a:off x="0" y="0"/>
            <a:ext cx="627287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Vanha öljymaali on kastuva ja kuivuva = hengittävä.</a:t>
            </a:r>
            <a:endParaRPr lang="fi-FI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w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403725" cy="6597650"/>
          </a:xfrm>
          <a:noFill/>
        </p:spPr>
      </p:pic>
      <p:pic>
        <p:nvPicPr>
          <p:cNvPr id="8195" name="Picture 3" descr="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1863" y="0"/>
            <a:ext cx="4402137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318125" y="6553200"/>
            <a:ext cx="386516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i-FI" sz="1600" b="1" dirty="0" smtClean="0"/>
              <a:t>Keskuskoulu, Kokemäki     </a:t>
            </a:r>
            <a:r>
              <a:rPr lang="fi-FI" sz="1600" b="1" dirty="0"/>
              <a:t>1998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sällön paikkamerkki 2" descr="B461.0.Alky.04-ränni.jpg.pp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429124" cy="6863534"/>
          </a:xfrm>
        </p:spPr>
      </p:pic>
      <p:pic>
        <p:nvPicPr>
          <p:cNvPr id="4" name="Kuva 3" descr="B461.0.Alky.05-roso.jpg.p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373" y="-1"/>
            <a:ext cx="4146626" cy="6215083"/>
          </a:xfrm>
          <a:prstGeom prst="rect">
            <a:avLst/>
          </a:prstGeom>
        </p:spPr>
      </p:pic>
      <p:sp>
        <p:nvSpPr>
          <p:cNvPr id="5" name="Tekstikehys 4"/>
          <p:cNvSpPr txBox="1"/>
          <p:nvPr/>
        </p:nvSpPr>
        <p:spPr>
          <a:xfrm>
            <a:off x="4454896" y="6273225"/>
            <a:ext cx="46891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                                       Mikkeli     1981</a:t>
            </a:r>
          </a:p>
          <a:p>
            <a:r>
              <a:rPr lang="fi-FI" sz="1600" b="1" dirty="0" smtClean="0"/>
              <a:t>Karjalohja     1981</a:t>
            </a:r>
            <a:endParaRPr lang="fi-FI" sz="1600" b="1" dirty="0"/>
          </a:p>
        </p:txBody>
      </p:sp>
      <p:sp>
        <p:nvSpPr>
          <p:cNvPr id="6" name="Tekstikehys 5"/>
          <p:cNvSpPr txBox="1"/>
          <p:nvPr/>
        </p:nvSpPr>
        <p:spPr>
          <a:xfrm>
            <a:off x="2357422" y="0"/>
            <a:ext cx="483978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600" b="1" dirty="0" err="1" smtClean="0"/>
              <a:t>alkydiöljymaali</a:t>
            </a:r>
            <a:r>
              <a:rPr lang="fi-FI" sz="1600" b="1" dirty="0" smtClean="0"/>
              <a:t>              pellavaöljymaali</a:t>
            </a:r>
            <a:endParaRPr lang="fi-FI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sällön paikkamerkki 2" descr="m.öm.070908 052.x.pp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072751" cy="6365101"/>
          </a:xfrm>
        </p:spPr>
      </p:pic>
      <p:pic>
        <p:nvPicPr>
          <p:cNvPr id="4" name="Kuva 3" descr="m.öm.070908 051.x.p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36" y="2770113"/>
            <a:ext cx="2714612" cy="4087887"/>
          </a:xfrm>
          <a:prstGeom prst="rect">
            <a:avLst/>
          </a:prstGeom>
        </p:spPr>
      </p:pic>
      <p:sp>
        <p:nvSpPr>
          <p:cNvPr id="5" name="Tekstikehys 4"/>
          <p:cNvSpPr txBox="1"/>
          <p:nvPr/>
        </p:nvSpPr>
        <p:spPr>
          <a:xfrm>
            <a:off x="0" y="0"/>
            <a:ext cx="24016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1" dirty="0" err="1" smtClean="0">
                <a:solidFill>
                  <a:schemeClr val="bg1"/>
                </a:solidFill>
              </a:rPr>
              <a:t>Alkydiöljymaali</a:t>
            </a:r>
            <a:endParaRPr lang="fi-FI" sz="2000" b="1" dirty="0">
              <a:solidFill>
                <a:schemeClr val="bg1"/>
              </a:solidFill>
            </a:endParaRPr>
          </a:p>
        </p:txBody>
      </p:sp>
      <p:sp>
        <p:nvSpPr>
          <p:cNvPr id="6" name="Tekstikehys 5"/>
          <p:cNvSpPr txBox="1"/>
          <p:nvPr/>
        </p:nvSpPr>
        <p:spPr>
          <a:xfrm>
            <a:off x="4071934" y="6357958"/>
            <a:ext cx="2071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Suolahti     1990</a:t>
            </a:r>
            <a:endParaRPr lang="fi-FI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sällön paikkamerkki 2" descr="B450.0.heng.07-yläseinä.jpg.00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-21888" y="0"/>
            <a:ext cx="9165888" cy="6000792"/>
          </a:xfrm>
        </p:spPr>
      </p:pic>
      <p:sp>
        <p:nvSpPr>
          <p:cNvPr id="4" name="Tekstikehys 3"/>
          <p:cNvSpPr txBox="1"/>
          <p:nvPr/>
        </p:nvSpPr>
        <p:spPr>
          <a:xfrm>
            <a:off x="0" y="0"/>
            <a:ext cx="3969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1" dirty="0" smtClean="0"/>
              <a:t>Lateksi- eli dispersiomaali</a:t>
            </a:r>
            <a:endParaRPr lang="fi-FI" sz="2000" b="1" dirty="0"/>
          </a:p>
        </p:txBody>
      </p:sp>
      <p:sp>
        <p:nvSpPr>
          <p:cNvPr id="5" name="Tekstikehys 4"/>
          <p:cNvSpPr txBox="1"/>
          <p:nvPr/>
        </p:nvSpPr>
        <p:spPr>
          <a:xfrm>
            <a:off x="7127101" y="6143644"/>
            <a:ext cx="2016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Nurmes     1981</a:t>
            </a:r>
            <a:endParaRPr lang="fi-FI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sällön paikkamerkki 2" descr="m.öm.070908 073.pp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22345" cy="60007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B463.5.Ketä.02-valkoöljy.jpg.pp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4566270" y="0"/>
            <a:ext cx="4577730" cy="6877341"/>
          </a:xfrm>
        </p:spPr>
      </p:pic>
      <p:pic>
        <p:nvPicPr>
          <p:cNvPr id="6" name="Kuva 5" descr="B463.5.Ketä.01-punamulta.jpg.p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8604"/>
            <a:ext cx="5996108" cy="4000528"/>
          </a:xfrm>
          <a:prstGeom prst="rect">
            <a:avLst/>
          </a:prstGeom>
        </p:spPr>
      </p:pic>
      <p:sp>
        <p:nvSpPr>
          <p:cNvPr id="7" name="Tekstikehys 6"/>
          <p:cNvSpPr txBox="1"/>
          <p:nvPr/>
        </p:nvSpPr>
        <p:spPr>
          <a:xfrm>
            <a:off x="0" y="4714884"/>
            <a:ext cx="42931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Suomalaistutkija raportoi Ruotsista</a:t>
            </a:r>
          </a:p>
          <a:p>
            <a:endParaRPr lang="fi-FI" sz="1600" b="1" dirty="0" smtClean="0"/>
          </a:p>
          <a:p>
            <a:r>
              <a:rPr lang="fi-FI" sz="1600" b="1" dirty="0" smtClean="0"/>
              <a:t>Väärin tehty julkisivu:</a:t>
            </a:r>
          </a:p>
          <a:p>
            <a:r>
              <a:rPr lang="fi-FI" sz="1600" b="1" dirty="0" smtClean="0"/>
              <a:t>1.  laudan jatkokset syyllisiä</a:t>
            </a:r>
            <a:endParaRPr lang="fi-FI" sz="1600" b="1" dirty="0"/>
          </a:p>
        </p:txBody>
      </p:sp>
      <p:sp>
        <p:nvSpPr>
          <p:cNvPr id="8" name="Tekstikehys 7"/>
          <p:cNvSpPr txBox="1"/>
          <p:nvPr/>
        </p:nvSpPr>
        <p:spPr>
          <a:xfrm>
            <a:off x="2000232" y="6519446"/>
            <a:ext cx="2547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err="1" smtClean="0"/>
              <a:t>Säräisniemi</a:t>
            </a:r>
            <a:r>
              <a:rPr lang="fi-FI" sz="1600" b="1" dirty="0" smtClean="0"/>
              <a:t>     2007</a:t>
            </a:r>
            <a:endParaRPr lang="fi-FI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sällön paikkamerkki 2" descr="B463.5.Ketä.03-keltaöljy.jpg.pp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6727896" cy="4478256"/>
          </a:xfrm>
        </p:spPr>
      </p:pic>
      <p:sp>
        <p:nvSpPr>
          <p:cNvPr id="5" name="Tekstikehys 4"/>
          <p:cNvSpPr txBox="1"/>
          <p:nvPr/>
        </p:nvSpPr>
        <p:spPr>
          <a:xfrm>
            <a:off x="0" y="4714884"/>
            <a:ext cx="50097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Suomalaistutkija raportoi Ruotsista</a:t>
            </a:r>
          </a:p>
          <a:p>
            <a:endParaRPr lang="fi-FI" sz="1600" b="1" dirty="0" smtClean="0"/>
          </a:p>
          <a:p>
            <a:r>
              <a:rPr lang="fi-FI" sz="1600" b="1" dirty="0" smtClean="0"/>
              <a:t>Väärin tehty julkisivu:</a:t>
            </a:r>
          </a:p>
          <a:p>
            <a:pPr marL="342900" indent="-342900">
              <a:buAutoNum type="arabicPeriod"/>
            </a:pPr>
            <a:r>
              <a:rPr lang="fi-FI" sz="1600" b="1" dirty="0" smtClean="0"/>
              <a:t>laudan jatkokset syyllisiä</a:t>
            </a:r>
          </a:p>
          <a:p>
            <a:pPr marL="342900" indent="-342900"/>
            <a:r>
              <a:rPr lang="fi-FI" sz="1600" b="1" dirty="0" smtClean="0"/>
              <a:t>2.  laudan maalaamattomat päät syyllisiä</a:t>
            </a:r>
            <a:endParaRPr lang="fi-FI" sz="1600" b="1" dirty="0"/>
          </a:p>
        </p:txBody>
      </p:sp>
      <p:sp>
        <p:nvSpPr>
          <p:cNvPr id="4" name="Tekstikehys 3"/>
          <p:cNvSpPr txBox="1"/>
          <p:nvPr/>
        </p:nvSpPr>
        <p:spPr>
          <a:xfrm>
            <a:off x="6689482" y="0"/>
            <a:ext cx="2454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Vaajakoski      2006</a:t>
            </a:r>
            <a:endParaRPr lang="fi-FI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sällön paikkamerkki 2" descr="B463.5.Ketä.05-2lautaa.jpg.pp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4595982" y="0"/>
            <a:ext cx="4337275" cy="6500834"/>
          </a:xfrm>
        </p:spPr>
      </p:pic>
      <p:sp>
        <p:nvSpPr>
          <p:cNvPr id="5" name="Tekstikehys 4"/>
          <p:cNvSpPr txBox="1"/>
          <p:nvPr/>
        </p:nvSpPr>
        <p:spPr>
          <a:xfrm>
            <a:off x="0" y="4714884"/>
            <a:ext cx="49343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Suomalaistutkija raportoi Ruotsista</a:t>
            </a:r>
          </a:p>
          <a:p>
            <a:endParaRPr lang="fi-FI" sz="1600" b="1" dirty="0" smtClean="0"/>
          </a:p>
          <a:p>
            <a:r>
              <a:rPr lang="fi-FI" sz="1600" b="1" dirty="0" smtClean="0"/>
              <a:t>Väärin tehty julkisivu:</a:t>
            </a:r>
          </a:p>
          <a:p>
            <a:pPr marL="342900" indent="-342900">
              <a:buAutoNum type="arabicPeriod"/>
            </a:pPr>
            <a:r>
              <a:rPr lang="fi-FI" sz="1600" b="1" dirty="0" smtClean="0"/>
              <a:t>laudan jatkokset syyllisiä</a:t>
            </a:r>
          </a:p>
          <a:p>
            <a:pPr marL="342900" indent="-342900">
              <a:buAutoNum type="arabicPeriod" startAt="2"/>
            </a:pPr>
            <a:r>
              <a:rPr lang="fi-FI" sz="1600" b="1" dirty="0" smtClean="0"/>
              <a:t>laudan maalaamattomat päät syyllisiä</a:t>
            </a:r>
          </a:p>
          <a:p>
            <a:pPr marL="342900" indent="-342900"/>
            <a:r>
              <a:rPr lang="fi-FI" sz="1600" b="1" dirty="0" smtClean="0"/>
              <a:t>3.  vuoraus puutteellisesti tuuletettu </a:t>
            </a:r>
            <a:endParaRPr lang="fi-FI" sz="1600" b="1" dirty="0"/>
          </a:p>
        </p:txBody>
      </p:sp>
      <p:sp>
        <p:nvSpPr>
          <p:cNvPr id="4" name="Tekstikehys 3"/>
          <p:cNvSpPr txBox="1"/>
          <p:nvPr/>
        </p:nvSpPr>
        <p:spPr>
          <a:xfrm>
            <a:off x="7032525" y="6519446"/>
            <a:ext cx="2111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   Piikkiö     1976</a:t>
            </a:r>
            <a:endParaRPr lang="fi-FI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sällön paikkamerkki 2" descr="B463.6.muum.01-IS.jpg.pp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73771" y="0"/>
            <a:ext cx="8849031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sällön paikkamerkki 2" descr="B463.3.ruot.01-pappila.jpg.pp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142976" y="2357430"/>
            <a:ext cx="1380744" cy="1950720"/>
          </a:xfrm>
        </p:spPr>
      </p:pic>
      <p:pic>
        <p:nvPicPr>
          <p:cNvPr id="4" name="Kuva 3" descr="B463.3.ruot.02-sormi.jpg.p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943600"/>
          </a:xfrm>
          <a:prstGeom prst="rect">
            <a:avLst/>
          </a:prstGeom>
        </p:spPr>
      </p:pic>
      <p:pic>
        <p:nvPicPr>
          <p:cNvPr id="5" name="Sisällön paikkamerkki 2" descr="B463.3.ruot.01-pappila.jpg.p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20003"/>
            <a:ext cx="2928926" cy="4137997"/>
          </a:xfrm>
          <a:prstGeom prst="rect">
            <a:avLst/>
          </a:prstGeom>
        </p:spPr>
      </p:pic>
      <p:sp>
        <p:nvSpPr>
          <p:cNvPr id="6" name="Tekstikehys 5"/>
          <p:cNvSpPr txBox="1"/>
          <p:nvPr/>
        </p:nvSpPr>
        <p:spPr>
          <a:xfrm>
            <a:off x="6937947" y="6519446"/>
            <a:ext cx="2206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    Hollola     1998</a:t>
            </a:r>
            <a:endParaRPr lang="fi-FI" sz="1600" b="1" dirty="0"/>
          </a:p>
        </p:txBody>
      </p:sp>
      <p:sp>
        <p:nvSpPr>
          <p:cNvPr id="7" name="Tekstikehys 6"/>
          <p:cNvSpPr txBox="1"/>
          <p:nvPr/>
        </p:nvSpPr>
        <p:spPr>
          <a:xfrm>
            <a:off x="6109195" y="0"/>
            <a:ext cx="2561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1" dirty="0" err="1" smtClean="0">
                <a:solidFill>
                  <a:schemeClr val="bg1"/>
                </a:solidFill>
              </a:rPr>
              <a:t>Akrylaattilateksi</a:t>
            </a:r>
            <a:endParaRPr lang="fi-FI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sällön paikkamerkki 2" descr="B463.3.ruot.03-rikkoo.jpg.pp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-50973" y="0"/>
            <a:ext cx="9194973" cy="6810028"/>
          </a:xfrm>
        </p:spPr>
      </p:pic>
      <p:sp>
        <p:nvSpPr>
          <p:cNvPr id="5" name="Tekstikehys 4"/>
          <p:cNvSpPr txBox="1"/>
          <p:nvPr/>
        </p:nvSpPr>
        <p:spPr>
          <a:xfrm>
            <a:off x="6937947" y="6519446"/>
            <a:ext cx="2206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    Hollola     1998</a:t>
            </a:r>
            <a:endParaRPr lang="fi-FI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20091115_2.jpg.p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7050961" y="6519446"/>
            <a:ext cx="2093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Helsinki     2009</a:t>
            </a:r>
            <a:endParaRPr lang="fi-FI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kstikehys 3"/>
          <p:cNvSpPr txBox="1"/>
          <p:nvPr/>
        </p:nvSpPr>
        <p:spPr>
          <a:xfrm>
            <a:off x="0" y="3357562"/>
            <a:ext cx="367761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b="1" dirty="0" smtClean="0"/>
              <a:t>Arkkitehtonisesti arvokas, </a:t>
            </a:r>
          </a:p>
          <a:p>
            <a:r>
              <a:rPr lang="fi-FI" b="1" dirty="0" smtClean="0"/>
              <a:t>teknisesti ala-arvoinen.</a:t>
            </a:r>
            <a:endParaRPr lang="fi-FI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sällön paikkamerkki 2" descr="B463.3.ruot.04-sieni.jpg.pp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-30" y="0"/>
            <a:ext cx="9144030" cy="6029344"/>
          </a:xfrm>
        </p:spPr>
      </p:pic>
      <p:sp>
        <p:nvSpPr>
          <p:cNvPr id="5" name="Tekstikehys 4"/>
          <p:cNvSpPr txBox="1"/>
          <p:nvPr/>
        </p:nvSpPr>
        <p:spPr>
          <a:xfrm>
            <a:off x="6937947" y="6519446"/>
            <a:ext cx="2206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    Hollola     1998</a:t>
            </a:r>
            <a:endParaRPr lang="fi-FI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9" name="Picture 5" descr="w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854700"/>
          </a:xfrm>
          <a:noFill/>
          <a:ln/>
        </p:spPr>
      </p:pic>
      <p:sp>
        <p:nvSpPr>
          <p:cNvPr id="4" name="Tekstikehys 3"/>
          <p:cNvSpPr txBox="1"/>
          <p:nvPr/>
        </p:nvSpPr>
        <p:spPr>
          <a:xfrm>
            <a:off x="5338150" y="6519446"/>
            <a:ext cx="3805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    Allergiatalo, Helsinki     2002</a:t>
            </a:r>
            <a:endParaRPr lang="fi-FI" sz="1600" b="1" dirty="0"/>
          </a:p>
        </p:txBody>
      </p:sp>
      <p:sp>
        <p:nvSpPr>
          <p:cNvPr id="5" name="Tekstikehys 4"/>
          <p:cNvSpPr txBox="1"/>
          <p:nvPr/>
        </p:nvSpPr>
        <p:spPr>
          <a:xfrm>
            <a:off x="0" y="5857892"/>
            <a:ext cx="9201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Eikö jokaisella pitäisi olla oikeus terveeseen asuntoon, kouluun, työpaikkaan?</a:t>
            </a:r>
            <a:endParaRPr lang="fi-FI" sz="1600" b="1" dirty="0"/>
          </a:p>
        </p:txBody>
      </p:sp>
      <p:sp>
        <p:nvSpPr>
          <p:cNvPr id="6" name="Tekstikehys 5"/>
          <p:cNvSpPr txBox="1"/>
          <p:nvPr/>
        </p:nvSpPr>
        <p:spPr>
          <a:xfrm>
            <a:off x="7000892" y="0"/>
            <a:ext cx="1635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1" dirty="0" smtClean="0">
                <a:solidFill>
                  <a:schemeClr val="bg1"/>
                </a:solidFill>
              </a:rPr>
              <a:t>Terve talo</a:t>
            </a:r>
            <a:endParaRPr lang="fi-FI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20111108_2.jpg.p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39144" cy="6858000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0" y="571480"/>
            <a:ext cx="69252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solidFill>
                  <a:schemeClr val="bg1"/>
                </a:solidFill>
              </a:rPr>
              <a:t>Suomen Kulttuurirahaston K3-talot, 2010.</a:t>
            </a:r>
          </a:p>
          <a:p>
            <a:r>
              <a:rPr lang="fi-FI" sz="1600" b="1" dirty="0" smtClean="0">
                <a:solidFill>
                  <a:schemeClr val="bg1"/>
                </a:solidFill>
              </a:rPr>
              <a:t>Laatu – helppohoitoisuus – pitkäikäisyys – asumisterveys.</a:t>
            </a:r>
          </a:p>
          <a:p>
            <a:r>
              <a:rPr lang="fi-FI" sz="1600" b="1" dirty="0" smtClean="0">
                <a:solidFill>
                  <a:schemeClr val="bg1"/>
                </a:solidFill>
              </a:rPr>
              <a:t>Hengittävät rakenteet, luonnollinen ilmanvaihto.</a:t>
            </a:r>
          </a:p>
          <a:p>
            <a:r>
              <a:rPr lang="fi-FI" sz="1600" b="1" dirty="0" smtClean="0">
                <a:solidFill>
                  <a:schemeClr val="bg1"/>
                </a:solidFill>
              </a:rPr>
              <a:t>Täyttää 2012 määräykset. </a:t>
            </a:r>
            <a:endParaRPr lang="fi-FI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20111108_2.jpg.p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39144" cy="6858000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0" y="571480"/>
            <a:ext cx="69252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solidFill>
                  <a:schemeClr val="bg1"/>
                </a:solidFill>
              </a:rPr>
              <a:t>Suomen Kulttuurirahaston K3-talot, 2010.</a:t>
            </a:r>
          </a:p>
          <a:p>
            <a:r>
              <a:rPr lang="fi-FI" sz="1600" b="1" dirty="0" smtClean="0">
                <a:solidFill>
                  <a:schemeClr val="bg1"/>
                </a:solidFill>
              </a:rPr>
              <a:t>Laatu – helppohoitoisuus – pitkäikäisyys – asumisterveys.</a:t>
            </a:r>
          </a:p>
          <a:p>
            <a:r>
              <a:rPr lang="fi-FI" sz="1600" b="1" dirty="0" smtClean="0">
                <a:solidFill>
                  <a:schemeClr val="bg1"/>
                </a:solidFill>
              </a:rPr>
              <a:t>Hengittävät rakenteet, luonnollinen ilmanvaihto.</a:t>
            </a:r>
          </a:p>
          <a:p>
            <a:r>
              <a:rPr lang="fi-FI" sz="1600" b="1" dirty="0" smtClean="0">
                <a:solidFill>
                  <a:schemeClr val="bg1"/>
                </a:solidFill>
              </a:rPr>
              <a:t>Täyttää 2012 määräykset. </a:t>
            </a:r>
            <a:endParaRPr lang="fi-FI" sz="1600" b="1" dirty="0">
              <a:solidFill>
                <a:schemeClr val="bg1"/>
              </a:solidFill>
            </a:endParaRPr>
          </a:p>
        </p:txBody>
      </p:sp>
      <p:sp>
        <p:nvSpPr>
          <p:cNvPr id="5" name="Tekstikehys 4"/>
          <p:cNvSpPr txBox="1"/>
          <p:nvPr/>
        </p:nvSpPr>
        <p:spPr>
          <a:xfrm>
            <a:off x="0" y="4143380"/>
            <a:ext cx="7891904" cy="83099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solidFill>
                  <a:schemeClr val="bg1"/>
                </a:solidFill>
              </a:rPr>
              <a:t>Suomen Kulttuurirahasto on lunastanut kaikki oikeudet ja sallii </a:t>
            </a:r>
          </a:p>
          <a:p>
            <a:r>
              <a:rPr lang="fi-FI" sz="1600" b="1" dirty="0" smtClean="0">
                <a:solidFill>
                  <a:schemeClr val="bg1"/>
                </a:solidFill>
              </a:rPr>
              <a:t>suunnitelmien vapaan ja vastikkeettoman käytön sekä yksityisesti</a:t>
            </a:r>
          </a:p>
          <a:p>
            <a:r>
              <a:rPr lang="fi-FI" sz="1600" b="1" dirty="0" smtClean="0">
                <a:solidFill>
                  <a:schemeClr val="bg1"/>
                </a:solidFill>
              </a:rPr>
              <a:t>että elinkeinotoiminnassa.</a:t>
            </a:r>
            <a:endParaRPr lang="fi-FI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20110808_22.jpg.p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kstikehys 3"/>
          <p:cNvSpPr txBox="1"/>
          <p:nvPr/>
        </p:nvSpPr>
        <p:spPr>
          <a:xfrm>
            <a:off x="5671575" y="6519446"/>
            <a:ext cx="3472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err="1" smtClean="0"/>
              <a:t>Linnusperä</a:t>
            </a:r>
            <a:r>
              <a:rPr lang="fi-FI" sz="1600" b="1" dirty="0" smtClean="0"/>
              <a:t>, Kokkola     2011</a:t>
            </a:r>
            <a:endParaRPr lang="fi-FI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20110808_30.jpg.p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kstikehys 3"/>
          <p:cNvSpPr txBox="1"/>
          <p:nvPr/>
        </p:nvSpPr>
        <p:spPr>
          <a:xfrm>
            <a:off x="5671575" y="6572272"/>
            <a:ext cx="3472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err="1" smtClean="0">
                <a:solidFill>
                  <a:schemeClr val="bg1"/>
                </a:solidFill>
              </a:rPr>
              <a:t>Linnusperä</a:t>
            </a:r>
            <a:r>
              <a:rPr lang="fi-FI" sz="1600" b="1" dirty="0" smtClean="0">
                <a:solidFill>
                  <a:schemeClr val="bg1"/>
                </a:solidFill>
              </a:rPr>
              <a:t>, Kokkola     2011</a:t>
            </a:r>
            <a:endParaRPr lang="fi-FI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20110808_24.jpg.jpg.pp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47569" cy="6816027"/>
          </a:xfrm>
          <a:prstGeom prst="rect">
            <a:avLst/>
          </a:prstGeom>
        </p:spPr>
      </p:pic>
      <p:pic>
        <p:nvPicPr>
          <p:cNvPr id="3" name="Kuva 2" descr="20110808_24.jpg.p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6" y="214290"/>
            <a:ext cx="3715892" cy="5569487"/>
          </a:xfrm>
          <a:prstGeom prst="rect">
            <a:avLst/>
          </a:prstGeom>
        </p:spPr>
      </p:pic>
      <p:sp>
        <p:nvSpPr>
          <p:cNvPr id="4" name="Tekstikehys 3"/>
          <p:cNvSpPr txBox="1"/>
          <p:nvPr/>
        </p:nvSpPr>
        <p:spPr>
          <a:xfrm>
            <a:off x="785786" y="6519446"/>
            <a:ext cx="3733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Maalarimestari Raul Pohjonen.</a:t>
            </a:r>
            <a:endParaRPr lang="fi-FI" sz="1600" b="1" dirty="0"/>
          </a:p>
        </p:txBody>
      </p:sp>
      <p:sp>
        <p:nvSpPr>
          <p:cNvPr id="7" name="Tekstikehys 6"/>
          <p:cNvSpPr txBox="1"/>
          <p:nvPr/>
        </p:nvSpPr>
        <p:spPr>
          <a:xfrm>
            <a:off x="5671575" y="6519446"/>
            <a:ext cx="3472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err="1" smtClean="0"/>
              <a:t>Linnusperä</a:t>
            </a:r>
            <a:r>
              <a:rPr lang="fi-FI" sz="1600" b="1" dirty="0" smtClean="0"/>
              <a:t>, Kokkola     2011</a:t>
            </a:r>
            <a:endParaRPr lang="fi-FI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sällön paikkamerkki 2" descr="20110105_14.jpg.pp.jpg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529389"/>
          </a:xfrm>
        </p:spPr>
      </p:pic>
      <p:sp>
        <p:nvSpPr>
          <p:cNvPr id="4" name="Tekstikehys 3"/>
          <p:cNvSpPr txBox="1"/>
          <p:nvPr/>
        </p:nvSpPr>
        <p:spPr>
          <a:xfrm>
            <a:off x="7022907" y="6519446"/>
            <a:ext cx="2121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/>
              <a:t>Kestilä       2010</a:t>
            </a:r>
            <a:endParaRPr lang="fi-FI" sz="1600" b="1" dirty="0"/>
          </a:p>
        </p:txBody>
      </p:sp>
      <p:sp>
        <p:nvSpPr>
          <p:cNvPr id="5" name="Tekstikehys 4"/>
          <p:cNvSpPr txBox="1"/>
          <p:nvPr/>
        </p:nvSpPr>
        <p:spPr>
          <a:xfrm>
            <a:off x="5429256" y="0"/>
            <a:ext cx="1106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1" dirty="0" smtClean="0">
                <a:solidFill>
                  <a:schemeClr val="bg1"/>
                </a:solidFill>
              </a:rPr>
              <a:t>Kiitos!</a:t>
            </a:r>
            <a:endParaRPr lang="fi-FI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ukautettu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1703</Words>
  <Application>Microsoft Office PowerPoint</Application>
  <PresentationFormat>Näytössä katseltava diaesitys (4:3)</PresentationFormat>
  <Paragraphs>488</Paragraphs>
  <Slides>97</Slides>
  <Notes>1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97</vt:i4>
      </vt:variant>
    </vt:vector>
  </HeadingPairs>
  <TitlesOfParts>
    <vt:vector size="98" baseType="lpstr"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panu</dc:creator>
  <cp:lastModifiedBy>Mikko</cp:lastModifiedBy>
  <cp:revision>37</cp:revision>
  <dcterms:created xsi:type="dcterms:W3CDTF">2013-01-08T08:48:55Z</dcterms:created>
  <dcterms:modified xsi:type="dcterms:W3CDTF">2013-06-25T11:19:24Z</dcterms:modified>
</cp:coreProperties>
</file>